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3"/>
  </p:notesMasterIdLst>
  <p:sldIdLst>
    <p:sldId id="369" r:id="rId5"/>
    <p:sldId id="473" r:id="rId6"/>
    <p:sldId id="370" r:id="rId7"/>
    <p:sldId id="371" r:id="rId8"/>
    <p:sldId id="372" r:id="rId9"/>
    <p:sldId id="373" r:id="rId10"/>
    <p:sldId id="374" r:id="rId11"/>
    <p:sldId id="454" r:id="rId12"/>
    <p:sldId id="375" r:id="rId13"/>
    <p:sldId id="388" r:id="rId14"/>
    <p:sldId id="389" r:id="rId15"/>
    <p:sldId id="377" r:id="rId16"/>
    <p:sldId id="378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91" r:id="rId26"/>
    <p:sldId id="392" r:id="rId27"/>
    <p:sldId id="390" r:id="rId28"/>
    <p:sldId id="393" r:id="rId29"/>
    <p:sldId id="396" r:id="rId30"/>
    <p:sldId id="460" r:id="rId31"/>
    <p:sldId id="397" r:id="rId32"/>
    <p:sldId id="453" r:id="rId33"/>
    <p:sldId id="461" r:id="rId34"/>
    <p:sldId id="400" r:id="rId35"/>
    <p:sldId id="394" r:id="rId36"/>
    <p:sldId id="395" r:id="rId37"/>
    <p:sldId id="398" r:id="rId38"/>
    <p:sldId id="402" r:id="rId39"/>
    <p:sldId id="403" r:id="rId40"/>
    <p:sldId id="404" r:id="rId41"/>
    <p:sldId id="405" r:id="rId42"/>
    <p:sldId id="406" r:id="rId43"/>
    <p:sldId id="407" r:id="rId44"/>
    <p:sldId id="450" r:id="rId45"/>
    <p:sldId id="451" r:id="rId46"/>
    <p:sldId id="408" r:id="rId47"/>
    <p:sldId id="452" r:id="rId48"/>
    <p:sldId id="411" r:id="rId49"/>
    <p:sldId id="421" r:id="rId50"/>
    <p:sldId id="424" r:id="rId51"/>
    <p:sldId id="456" r:id="rId52"/>
    <p:sldId id="412" r:id="rId53"/>
    <p:sldId id="426" r:id="rId54"/>
    <p:sldId id="414" r:id="rId55"/>
    <p:sldId id="416" r:id="rId56"/>
    <p:sldId id="448" r:id="rId57"/>
    <p:sldId id="417" r:id="rId58"/>
    <p:sldId id="415" r:id="rId59"/>
    <p:sldId id="418" r:id="rId60"/>
    <p:sldId id="433" r:id="rId61"/>
    <p:sldId id="419" r:id="rId62"/>
    <p:sldId id="413" r:id="rId63"/>
    <p:sldId id="420" r:id="rId64"/>
    <p:sldId id="422" r:id="rId65"/>
    <p:sldId id="423" r:id="rId66"/>
    <p:sldId id="425" r:id="rId67"/>
    <p:sldId id="427" r:id="rId68"/>
    <p:sldId id="431" r:id="rId69"/>
    <p:sldId id="432" r:id="rId70"/>
    <p:sldId id="434" r:id="rId71"/>
    <p:sldId id="437" r:id="rId72"/>
    <p:sldId id="438" r:id="rId73"/>
    <p:sldId id="439" r:id="rId74"/>
    <p:sldId id="435" r:id="rId75"/>
    <p:sldId id="440" r:id="rId76"/>
    <p:sldId id="443" r:id="rId77"/>
    <p:sldId id="444" r:id="rId78"/>
    <p:sldId id="445" r:id="rId79"/>
    <p:sldId id="446" r:id="rId80"/>
    <p:sldId id="447" r:id="rId81"/>
    <p:sldId id="441" r:id="rId82"/>
    <p:sldId id="409" r:id="rId83"/>
    <p:sldId id="449" r:id="rId84"/>
    <p:sldId id="466" r:id="rId85"/>
    <p:sldId id="467" r:id="rId86"/>
    <p:sldId id="468" r:id="rId87"/>
    <p:sldId id="469" r:id="rId88"/>
    <p:sldId id="470" r:id="rId89"/>
    <p:sldId id="430" r:id="rId90"/>
    <p:sldId id="457" r:id="rId91"/>
    <p:sldId id="458" r:id="rId92"/>
    <p:sldId id="428" r:id="rId93"/>
    <p:sldId id="429" r:id="rId94"/>
    <p:sldId id="455" r:id="rId95"/>
    <p:sldId id="459" r:id="rId96"/>
    <p:sldId id="462" r:id="rId97"/>
    <p:sldId id="463" r:id="rId98"/>
    <p:sldId id="465" r:id="rId99"/>
    <p:sldId id="464" r:id="rId100"/>
    <p:sldId id="471" r:id="rId101"/>
    <p:sldId id="472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1EA828-3DE2-4546-844E-A04FD8F7E286}">
          <p14:sldIdLst>
            <p14:sldId id="369"/>
            <p14:sldId id="473"/>
            <p14:sldId id="370"/>
            <p14:sldId id="371"/>
            <p14:sldId id="372"/>
            <p14:sldId id="373"/>
            <p14:sldId id="374"/>
            <p14:sldId id="454"/>
            <p14:sldId id="375"/>
            <p14:sldId id="388"/>
            <p14:sldId id="389"/>
            <p14:sldId id="377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91"/>
            <p14:sldId id="392"/>
            <p14:sldId id="390"/>
            <p14:sldId id="393"/>
            <p14:sldId id="396"/>
            <p14:sldId id="460"/>
            <p14:sldId id="397"/>
            <p14:sldId id="453"/>
            <p14:sldId id="461"/>
            <p14:sldId id="400"/>
            <p14:sldId id="394"/>
            <p14:sldId id="395"/>
            <p14:sldId id="398"/>
            <p14:sldId id="402"/>
            <p14:sldId id="403"/>
            <p14:sldId id="404"/>
            <p14:sldId id="405"/>
            <p14:sldId id="406"/>
            <p14:sldId id="407"/>
            <p14:sldId id="450"/>
            <p14:sldId id="451"/>
            <p14:sldId id="408"/>
            <p14:sldId id="452"/>
            <p14:sldId id="411"/>
            <p14:sldId id="421"/>
            <p14:sldId id="424"/>
            <p14:sldId id="456"/>
            <p14:sldId id="412"/>
            <p14:sldId id="426"/>
            <p14:sldId id="414"/>
            <p14:sldId id="416"/>
            <p14:sldId id="448"/>
            <p14:sldId id="417"/>
            <p14:sldId id="415"/>
            <p14:sldId id="418"/>
            <p14:sldId id="433"/>
            <p14:sldId id="419"/>
            <p14:sldId id="413"/>
            <p14:sldId id="420"/>
            <p14:sldId id="422"/>
            <p14:sldId id="423"/>
            <p14:sldId id="425"/>
            <p14:sldId id="427"/>
            <p14:sldId id="431"/>
            <p14:sldId id="432"/>
            <p14:sldId id="434"/>
            <p14:sldId id="437"/>
            <p14:sldId id="438"/>
            <p14:sldId id="439"/>
            <p14:sldId id="435"/>
            <p14:sldId id="440"/>
            <p14:sldId id="443"/>
            <p14:sldId id="444"/>
            <p14:sldId id="445"/>
            <p14:sldId id="446"/>
            <p14:sldId id="447"/>
            <p14:sldId id="441"/>
            <p14:sldId id="409"/>
            <p14:sldId id="449"/>
            <p14:sldId id="466"/>
            <p14:sldId id="467"/>
            <p14:sldId id="468"/>
            <p14:sldId id="469"/>
            <p14:sldId id="470"/>
            <p14:sldId id="430"/>
            <p14:sldId id="457"/>
            <p14:sldId id="458"/>
            <p14:sldId id="428"/>
            <p14:sldId id="429"/>
            <p14:sldId id="455"/>
            <p14:sldId id="459"/>
            <p14:sldId id="462"/>
            <p14:sldId id="463"/>
            <p14:sldId id="465"/>
            <p14:sldId id="464"/>
            <p14:sldId id="471"/>
            <p14:sldId id="4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CC8308-F6C0-CFB7-EE7D-EE2C974652DF}" name="Daniel Otykier" initials="DO" userId="S::daniel@tabulareditor.com::8419e3b9-bdb0-4571-8373-2ae53eba84b7" providerId="AD"/>
  <p188:author id="{12CDF146-1BB1-C21A-1E37-46515E00E18F}" name="Signe Ørvad" initials="SØ" userId="S::signe.orvad@tabulareditor.com::9d87a9dc-f1d1-4b01-b404-2d135d1c6346" providerId="AD"/>
  <p188:author id="{C3F4B383-2084-3657-F6DA-B2CBA53E81BD}" name="Morten Lønskov" initials="" userId="S::morten.lonskov@tabulareditor.com::1ccd737a-d0f7-478f-86d3-b39b87871ee2" providerId="AD"/>
  <p188:author id="{A50FE889-C72D-0BAC-9250-2FBACA092D43}" name="David Bojsen" initials="DB" userId="S::david.bojsen@tabulareditor.com::9a769f8b-8e79-4d7f-aa7c-5d575b4dc2d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DF7"/>
    <a:srgbClr val="78A0B7"/>
    <a:srgbClr val="85E9A9"/>
    <a:srgbClr val="99F1DC"/>
    <a:srgbClr val="FFFFFF"/>
    <a:srgbClr val="FC4242"/>
    <a:srgbClr val="00766E"/>
    <a:srgbClr val="BC3200"/>
    <a:srgbClr val="F6F6F6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2E4419-8345-4A27-91ED-C5968EC6B2FF}" v="2331" dt="2024-09-11T14:04:52.497"/>
    <p1510:client id="{5311D0BB-E084-4386-B501-A79415230553}" v="2364" dt="2024-09-12T06:27:44.4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24" autoAdjust="0"/>
  </p:normalViewPr>
  <p:slideViewPr>
    <p:cSldViewPr snapToGrid="0">
      <p:cViewPr>
        <p:scale>
          <a:sx n="106" d="100"/>
          <a:sy n="106" d="100"/>
        </p:scale>
        <p:origin x="-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108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8/10/relationships/authors" Target="author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88B1A-B3AA-4A5E-B302-4D5994CC21EA}" type="datetimeFigureOut">
              <a:rPr lang="en-DK" smtClean="0"/>
              <a:t>12/09/2024</a:t>
            </a:fld>
            <a:endParaRPr lang="en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1621F-CC1C-446A-AD9D-AC3E08604EEB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4495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83304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2013: Power BI starts to take shape, using the Tabular Mode engine to host the data and Power View (based on </a:t>
            </a:r>
            <a:r>
              <a:rPr lang="en-US" err="1"/>
              <a:t>SilverLight</a:t>
            </a:r>
            <a:r>
              <a:rPr lang="en-US"/>
              <a:t>) as the visualization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33975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2015: Power BI Desktop as we know it today is released. No more </a:t>
            </a:r>
            <a:r>
              <a:rPr lang="en-US" err="1"/>
              <a:t>SilverLight</a:t>
            </a:r>
            <a:r>
              <a:rPr lang="en-US"/>
              <a:t> – all HTML-based. To accompany it, the powerbi.com service is made available to the public. Tabular models published to the service are called “datasets”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7216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2016: SQL Server 2016 – compatibility level 1200 and conversion from XMLA to TMSL. The </a:t>
            </a:r>
            <a:r>
              <a:rPr lang="en-US" b="1"/>
              <a:t>Tabular Object Model (TOM) </a:t>
            </a:r>
            <a:r>
              <a:rPr lang="en-US" b="0"/>
              <a:t>introduced as part of the AMO client library,</a:t>
            </a:r>
            <a:r>
              <a:rPr lang="en-US"/>
              <a:t> enabling all the goodness of Tabular Editor and other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59619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2020: External Tools ribbon added to Power BI Desktop, marking the first official support for XMLA-based edits to the data model of a report loaded in Power BI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20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69708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2023: With the launch of Microsoft Fabric, datasets are renamed to </a:t>
            </a:r>
            <a:r>
              <a:rPr lang="en-US" b="1"/>
              <a:t>semantic models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21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22852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22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9835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23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69723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24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55490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25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92381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>
                <a:solidFill>
                  <a:srgbClr val="FFFF00"/>
                </a:solidFill>
                <a:highlight>
                  <a:srgbClr val="FF0000"/>
                </a:highlight>
              </a:rPr>
              <a:t>Here it would be nice with a demo / break that illustrates all 4:</a:t>
            </a: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TOM: Show a Visual Studio console app that uses TOM to add a measure to a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TMSL “DDL”: Show a model.bim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TMSL “DML”: Show scripting in SSMS</a:t>
            </a:r>
            <a:r>
              <a:rPr lang="en-GB" dirty="0"/>
              <a:t> and Tabular Editor</a:t>
            </a: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TMDL: Show a PBIX file saved as TMDL using Developer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XMLA: Launch SQL Profiler to demonstrate XMLA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28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4357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84628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only mention these for completeness. Unless you’re building your own client for Analysis Services, don’t worry about this…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30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71138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31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41255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33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44985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35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0194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“abstraction” – that’s just programmer lingo for “we really have no idea what we’re doing, but we might change this in the future so better add an extra layer of code here”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36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283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38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14547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Show demo on how to access the Partition object of a calculated table:</a:t>
            </a:r>
          </a:p>
          <a:p>
            <a:endParaRPr lang="en-GB"/>
          </a:p>
          <a:p>
            <a:r>
              <a:rPr lang="en-GB" err="1"/>
              <a:t>Selected.Table.Partitions.Output</a:t>
            </a:r>
            <a:r>
              <a:rPr lang="en-GB"/>
              <a:t>();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39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86084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Variations</a:t>
            </a:r>
            <a:r>
              <a:rPr lang="en-GB"/>
              <a:t> are rarely set up manually. Power BI uses them for the automatic date/time tables, enabling DAX syntax like: Table[Date].[Month]</a:t>
            </a:r>
          </a:p>
          <a:p>
            <a:r>
              <a:rPr lang="en-GB" b="1"/>
              <a:t>Sets</a:t>
            </a:r>
            <a:r>
              <a:rPr lang="en-GB" b="0"/>
              <a:t> are created automatically by Desktop, typically only in </a:t>
            </a:r>
            <a:r>
              <a:rPr lang="en-GB" b="0" err="1"/>
              <a:t>DirectQuery</a:t>
            </a:r>
            <a:r>
              <a:rPr lang="en-GB" b="0"/>
              <a:t> models over SAP Business Warehouse / SAP HANA data sources</a:t>
            </a:r>
          </a:p>
          <a:p>
            <a:r>
              <a:rPr lang="en-GB" b="1"/>
              <a:t>Detail Rows</a:t>
            </a:r>
            <a:r>
              <a:rPr lang="en-GB" b="0"/>
              <a:t> can be consumed in Excel or other client tools capable of performing a drill-through at the cell level (measure) – Power BI, notably, does not support this</a:t>
            </a:r>
          </a:p>
          <a:p>
            <a:r>
              <a:rPr lang="en-GB" b="1"/>
              <a:t>Column Alignment</a:t>
            </a:r>
            <a:r>
              <a:rPr lang="en-GB" b="0"/>
              <a:t> seems to have no effect when applied in neither Desktop or Excel. Perhaps other client tools (SSRS, </a:t>
            </a:r>
            <a:r>
              <a:rPr lang="en-GB" b="0" err="1"/>
              <a:t>Targit</a:t>
            </a:r>
            <a:r>
              <a:rPr lang="en-GB" b="0"/>
              <a:t>, etc.) may benefit.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40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1959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quick demo that shows how to set up:</a:t>
            </a:r>
          </a:p>
          <a:p>
            <a:endParaRPr lang="en-GB" dirty="0"/>
          </a:p>
          <a:p>
            <a:pPr marL="171450" indent="-171450">
              <a:buFontTx/>
              <a:buChar char="-"/>
            </a:pPr>
            <a:r>
              <a:rPr lang="en-GB" b="1" dirty="0" err="1"/>
              <a:t>DetailRows</a:t>
            </a:r>
            <a:r>
              <a:rPr lang="en-GB" b="1" dirty="0"/>
              <a:t> </a:t>
            </a:r>
            <a:r>
              <a:rPr lang="en-GB" b="0" dirty="0"/>
              <a:t>on tables / measures</a:t>
            </a:r>
          </a:p>
          <a:p>
            <a:pPr marL="171450" indent="-171450">
              <a:buFontTx/>
              <a:buChar char="-"/>
            </a:pPr>
            <a:r>
              <a:rPr lang="en-GB" b="1" dirty="0"/>
              <a:t>Variations </a:t>
            </a:r>
          </a:p>
          <a:p>
            <a:pPr marL="171450" indent="-171450">
              <a:buFontTx/>
              <a:buChar char="-"/>
            </a:pPr>
            <a:r>
              <a:rPr lang="en-GB" b="1" dirty="0"/>
              <a:t>Advanced Model Options</a:t>
            </a:r>
            <a:endParaRPr lang="en-DK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41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98848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 on TOM Exploration with Tabular Editor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42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96839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649974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More on TOM Exploration with Tabular Editor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43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37421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47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85609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Show the “add time intelligence” demo – save as a macro and execute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48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5502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51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97800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52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7765697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53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81110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58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100893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59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84125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you’re used to working with Tabular Editor scripts, you may want to skip exercise 1-5 and go straight to exercise 6, which will guide you through the creation of a C# script that uses custom UI.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60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21304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We’ve already seen a few examples of helper methods in Tabular Editor’s scripting API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63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36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“semantic” part of a semantic model, means that the data has meaning to a person or organization (</a:t>
            </a:r>
            <a:r>
              <a:rPr lang="en-GB" err="1"/>
              <a:t>ProductCode</a:t>
            </a:r>
            <a:r>
              <a:rPr lang="en-GB"/>
              <a:t> or Quantity)</a:t>
            </a:r>
          </a:p>
          <a:p>
            <a:r>
              <a:rPr lang="en-GB"/>
              <a:t>The “model” part means that objects and calculations represent real-world processes or objects, such as business transactions, customer interactions or company headcounts</a:t>
            </a:r>
          </a:p>
          <a:p>
            <a:pPr algn="l" fontAlgn="base">
              <a:buFont typeface="Arial" panose="020B0604020202020204" pitchFamily="34" charset="0"/>
              <a:buNone/>
            </a:pPr>
            <a:br>
              <a:rPr lang="en-GB" b="1"/>
            </a:br>
            <a:r>
              <a:rPr lang="en-GB" b="1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Complete:</a:t>
            </a:r>
            <a:r>
              <a:rPr lang="en-GB" b="0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 Consists of sufficient attributes and calculations to answer the relevant business questions in scope.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GB" b="1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Accurate:</a:t>
            </a:r>
            <a:r>
              <a:rPr lang="en-GB" b="0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 Calculations and logic in the model accurately reflect the real-world processes and systems that it’s intended to represent.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GB" b="1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Performant:</a:t>
            </a:r>
            <a:r>
              <a:rPr lang="en-GB" b="0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 Both data refresh (for import models) and DAX queries (in report visuals or connected client tools) are fast.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GB" b="1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Organized: </a:t>
            </a:r>
            <a:r>
              <a:rPr lang="en-GB" b="0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Ensuring the model is consistent and easy to use from the different client tools who connect to it.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GB" b="1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Secure:</a:t>
            </a:r>
            <a:r>
              <a:rPr lang="en-GB" b="0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 Has the appropriate data security (like row-level security) to prevent access of data by unauthorized individuals.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GB" b="1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Scalable:</a:t>
            </a:r>
            <a:r>
              <a:rPr lang="en-GB" b="0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 Is designed and implemented to handle increasing data volumes, complexity, and user queries over its defined lifespan.</a:t>
            </a:r>
          </a:p>
          <a:p>
            <a:pPr algn="l" fontAlgn="base">
              <a:buFont typeface="Arial" panose="020B0604020202020204" pitchFamily="34" charset="0"/>
              <a:buNone/>
            </a:pPr>
            <a:r>
              <a:rPr lang="en-GB" b="1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Flexible:</a:t>
            </a:r>
            <a:r>
              <a:rPr lang="en-GB" b="0" i="0">
                <a:solidFill>
                  <a:srgbClr val="4E5652"/>
                </a:solidFill>
                <a:effectLst/>
                <a:highlight>
                  <a:srgbClr val="F4F6F4"/>
                </a:highlight>
                <a:latin typeface="Work Sans" pitchFamily="2" charset="0"/>
              </a:rPr>
              <a:t> Can easily (and quickly) be adapted to changing business needs, where appropriate.</a:t>
            </a:r>
          </a:p>
          <a:p>
            <a:endParaRPr lang="en-GB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75740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64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263532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ExportProperties</a:t>
            </a:r>
            <a:r>
              <a:rPr lang="en-GB" dirty="0"/>
              <a:t> / </a:t>
            </a:r>
            <a:r>
              <a:rPr lang="en-GB" dirty="0" err="1"/>
              <a:t>ImportProperties</a:t>
            </a:r>
            <a:r>
              <a:rPr lang="en-GB" dirty="0"/>
              <a:t> uses a tab separated values (</a:t>
            </a:r>
            <a:r>
              <a:rPr lang="en-GB" dirty="0" err="1"/>
              <a:t>tsv</a:t>
            </a:r>
            <a:r>
              <a:rPr lang="en-GB" dirty="0"/>
              <a:t>) format. The first column in the </a:t>
            </a:r>
            <a:r>
              <a:rPr lang="en-GB" dirty="0" err="1"/>
              <a:t>tsv</a:t>
            </a:r>
            <a:r>
              <a:rPr lang="en-GB" dirty="0"/>
              <a:t> is a special identifier for the object, obtained through the string </a:t>
            </a:r>
            <a:r>
              <a:rPr lang="en-GB" dirty="0" err="1"/>
              <a:t>GetObjectPath</a:t>
            </a:r>
            <a:r>
              <a:rPr lang="en-GB" dirty="0"/>
              <a:t>(object) method. </a:t>
            </a:r>
            <a:r>
              <a:rPr lang="en-GB" dirty="0" err="1"/>
              <a:t>ImportProperties</a:t>
            </a:r>
            <a:r>
              <a:rPr lang="en-GB" dirty="0"/>
              <a:t> uses the </a:t>
            </a:r>
            <a:r>
              <a:rPr lang="en-GB" dirty="0" err="1"/>
              <a:t>ResolveObjectPath</a:t>
            </a:r>
            <a:r>
              <a:rPr lang="en-GB" dirty="0"/>
              <a:t>(string) method to locate a </a:t>
            </a:r>
            <a:r>
              <a:rPr lang="en-GB" dirty="0" err="1"/>
              <a:t>TabularObject</a:t>
            </a:r>
            <a:r>
              <a:rPr lang="en-GB" dirty="0"/>
              <a:t> in the model tree, based on a path returned by </a:t>
            </a:r>
            <a:r>
              <a:rPr lang="en-GB" dirty="0" err="1"/>
              <a:t>GetObjectPath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66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662654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67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3062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70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892166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 UI demo - show the difference between:</a:t>
            </a:r>
          </a:p>
          <a:p>
            <a:endParaRPr lang="en-GB" dirty="0"/>
          </a:p>
          <a:p>
            <a:r>
              <a:rPr lang="da-DK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System.Windows.Forms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da-DK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da-DK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 = </a:t>
            </a:r>
            <a:r>
              <a:rPr lang="da-DK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Form{ </a:t>
            </a:r>
            <a:r>
              <a:rPr lang="da-DK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a-DK" i="1" dirty="0" err="1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Hello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 from </a:t>
            </a:r>
            <a:r>
              <a:rPr lang="da-DK" i="1" dirty="0" err="1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custom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 UI"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};</a:t>
            </a:r>
          </a:p>
          <a:p>
            <a:r>
              <a:rPr lang="da-DK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f.Show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</a:p>
          <a:p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Info(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"Script </a:t>
            </a:r>
            <a:r>
              <a:rPr lang="da-DK" i="1" dirty="0" err="1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completed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!"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endParaRPr lang="da-DK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---- and -----</a:t>
            </a:r>
          </a:p>
          <a:p>
            <a:endParaRPr lang="da-DK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da-DK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using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da-DK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System.Windows.Forms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  <a:endParaRPr lang="da-DK" dirty="0">
              <a:solidFill>
                <a:srgbClr val="0000FF"/>
              </a:solidFill>
              <a:effectLst/>
              <a:latin typeface="Courier New" panose="02070309020205020404" pitchFamily="49" charset="0"/>
            </a:endParaRPr>
          </a:p>
          <a:p>
            <a:r>
              <a:rPr lang="da-DK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var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 = </a:t>
            </a:r>
            <a:r>
              <a:rPr lang="da-DK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new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Form{ </a:t>
            </a:r>
            <a:r>
              <a:rPr lang="da-DK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Text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da-DK" i="1" dirty="0" err="1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Hello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 from </a:t>
            </a:r>
            <a:r>
              <a:rPr lang="da-DK" i="1" dirty="0" err="1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custom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 UI"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};</a:t>
            </a:r>
          </a:p>
          <a:p>
            <a:r>
              <a:rPr lang="da-DK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f.ShowDialog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();</a:t>
            </a:r>
            <a:b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Info(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"Script </a:t>
            </a:r>
            <a:r>
              <a:rPr lang="da-DK" i="1" dirty="0" err="1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completed</a:t>
            </a:r>
            <a:r>
              <a:rPr lang="da-DK" i="1" dirty="0">
                <a:solidFill>
                  <a:srgbClr val="A52A2A"/>
                </a:solidFill>
                <a:effectLst/>
                <a:latin typeface="Courier New" panose="02070309020205020404" pitchFamily="49" charset="0"/>
              </a:rPr>
              <a:t>!"</a:t>
            </a:r>
            <a:r>
              <a:rPr lang="da-DK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72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2197472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73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238297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74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250799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75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051593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77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7095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78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87992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Pre 1998: Microsoft starting to explore OLAP opportunities in addition to the OLTP offerings already provided by SQL Server (which had been on the market the early 90s)</a:t>
            </a:r>
          </a:p>
          <a:p>
            <a:r>
              <a:rPr lang="en-US"/>
              <a:t>1998: OLAP Services launched, with support for MOLAP, ROLAP and HOLAP – proprietary query language MDX, and OLE DB for OLAP as client access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12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89582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79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31997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80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1293820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85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439923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86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4529390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88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075508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93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16848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97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12813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2000: Data Mining services (yes, that’s what we called Machine Learning and AI back in the days) included, so OLAP Services rebranded to Analysis Services – support for Parent-Child hierarchies, new calculation engine with support for unary operators, custom rollups and cell calculations, HTTP connectivity</a:t>
            </a:r>
          </a:p>
          <a:p>
            <a:r>
              <a:rPr lang="en-US"/>
              <a:t>2002: XMLA spec v. 1.1 – a SOAP based protocol to define data access interaction between a client application and an analytical data provider</a:t>
            </a:r>
          </a:p>
          <a:p>
            <a:r>
              <a:rPr lang="en-US"/>
              <a:t>2005: </a:t>
            </a:r>
            <a:r>
              <a:rPr lang="en-US" b="1"/>
              <a:t>AMO (Analysis Management Objects)</a:t>
            </a:r>
            <a:r>
              <a:rPr lang="en-US"/>
              <a:t> for working programmatically with multidimensional databases and data mining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13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47399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2006: Project Gemini launched by Amir </a:t>
            </a:r>
            <a:r>
              <a:rPr lang="en-US" err="1"/>
              <a:t>Netz</a:t>
            </a:r>
            <a:r>
              <a:rPr lang="en-US"/>
              <a:t> – the precursor to Power Pivot and Analysis Services Tabular</a:t>
            </a:r>
          </a:p>
          <a:p>
            <a:r>
              <a:rPr lang="en-US"/>
              <a:t>The goal: To create a high-performance analytics engine, which doesn’t require specialty knowledge to set up – it should be as easy to use as regular Pivot Tables in Excel, with a formula language that would be familiar to Excel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14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73928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2010: Power Pivot with the new “tabular data engine” which uses DAX as a formula language. No more explicit dimensions, measure groups, facts, attribute hierarchies, etc. Only tables, columns, relationships and measures.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15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94773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2012: The BISM – Analysis Services now available in Tabular Mode on SQL Server 2012, enabling unprecedented high-performance in-memory analytics on billions of rows (thanks to the </a:t>
            </a:r>
            <a:r>
              <a:rPr lang="en-US" err="1"/>
              <a:t>VertiPaq</a:t>
            </a:r>
            <a:r>
              <a:rPr lang="en-US"/>
              <a:t> compression). Still using the XMLA-based metadata format.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C1621F-CC1C-446A-AD9D-AC3E08604EEB}" type="slidenum">
              <a:rPr lang="en-DK" smtClean="0"/>
              <a:t>16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6399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08CE8D9-FE2F-DFA6-B271-2C12F7DBF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639" y="4224000"/>
            <a:ext cx="5737186" cy="135572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NAME</a:t>
            </a:r>
            <a:endParaRPr lang="en-GB"/>
          </a:p>
          <a:p>
            <a:pPr lvl="0"/>
            <a:r>
              <a:rPr lang="en-US"/>
              <a:t>CONFERENCE</a:t>
            </a:r>
            <a:endParaRPr lang="en-GB"/>
          </a:p>
          <a:p>
            <a:pPr lvl="0"/>
            <a:r>
              <a:rPr lang="en-US"/>
              <a:t>DATE OF PRESENTATION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A212C-EB5D-82D1-DECC-B5C07D42C0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640" y="2129746"/>
            <a:ext cx="5737186" cy="1909823"/>
          </a:xfrm>
        </p:spPr>
        <p:txBody>
          <a:bodyPr anchor="t">
            <a:noAutofit/>
          </a:bodyPr>
          <a:lstStyle>
            <a:lvl1pPr marL="0" algn="l">
              <a:lnSpc>
                <a:spcPct val="100000"/>
              </a:lnSpc>
              <a:defRPr sz="8000" b="0">
                <a:latin typeface="Ubuntu" panose="020B0504030602030204" pitchFamily="34" charset="0"/>
              </a:defRPr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DDA3C-4D2B-DFEB-1651-D3412542E8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640" y="833382"/>
            <a:ext cx="5737185" cy="1112396"/>
          </a:xfrm>
        </p:spPr>
        <p:txBody>
          <a:bodyPr anchor="b"/>
          <a:lstStyle>
            <a:lvl1pPr marL="0" indent="0" algn="l">
              <a:buNone/>
              <a:defRPr sz="2400">
                <a:latin typeface="Ubuntu" panose="020B0504030602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TALK SUBTITLE (IF ANY)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2726A80-197F-F4F0-998E-6EDE6ACBB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60802" y="833382"/>
            <a:ext cx="5737186" cy="474634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813D9C4-5777-0198-1963-1389397BC628}"/>
              </a:ext>
            </a:extLst>
          </p:cNvPr>
          <p:cNvSpPr txBox="1">
            <a:spLocks/>
          </p:cNvSpPr>
          <p:nvPr/>
        </p:nvSpPr>
        <p:spPr>
          <a:xfrm>
            <a:off x="254640" y="4223537"/>
            <a:ext cx="5737185" cy="1356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>
                <a:solidFill>
                  <a:srgbClr val="3B4244"/>
                </a:solidFill>
                <a:latin typeface="Futura PT Book" panose="020B0502020204020303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rgbClr val="3B4244"/>
                </a:solidFill>
                <a:latin typeface="Futura PT Medium" panose="020B0602020204020303" pitchFamily="34" charset="0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rgbClr val="3B4244"/>
                </a:solidFill>
                <a:latin typeface="Futura PT Medium" panose="020B0602020204020303" pitchFamily="34" charset="0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B4244"/>
                </a:solidFill>
                <a:latin typeface="Futura PT Medium" panose="020B0602020204020303" pitchFamily="34" charset="0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rgbClr val="3B4244"/>
                </a:solidFill>
                <a:latin typeface="Futura PT Medium" panose="020B0602020204020303" pitchFamily="34" charset="0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lvl="0"/>
            <a:endParaRPr lang="en-GB"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03679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Hoofdstukdia_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89822B3-EE03-2E43-ACEB-03B1A554BE9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38763" y="0"/>
            <a:ext cx="6853237" cy="6858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[</a:t>
            </a:r>
            <a:r>
              <a:rPr lang="en-US" err="1"/>
              <a:t>Klik</a:t>
            </a:r>
            <a:r>
              <a:rPr lang="en-US"/>
              <a:t> op het pictogram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in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voegen</a:t>
            </a:r>
            <a:r>
              <a:rPr lang="en-US"/>
              <a:t>.]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F44E8-CBBB-5A40-9F73-8F44519B8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7644" y="6335897"/>
            <a:ext cx="517982" cy="252000"/>
          </a:xfrm>
          <a:prstGeom prst="rect">
            <a:avLst/>
          </a:prstGeom>
        </p:spPr>
        <p:txBody>
          <a:bodyPr/>
          <a:lstStyle/>
          <a:p>
            <a:fld id="{C0A6916B-9DDC-4C94-94A0-195559CCB92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EF7E4E97-D138-E74D-AA3A-7D2C9B569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299" y="2515051"/>
            <a:ext cx="4392000" cy="432000"/>
          </a:xfrm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5"/>
                </a:solidFill>
              </a:defRPr>
            </a:lvl1pPr>
          </a:lstStyle>
          <a:p>
            <a:pPr lvl="0" algn="r"/>
            <a:r>
              <a:rPr lang="en-US"/>
              <a:t>Click to edit Master text styles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590756D-C949-D043-B8EB-FA02B76CD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805" y="3008827"/>
            <a:ext cx="4391494" cy="2808000"/>
          </a:xfrm>
        </p:spPr>
        <p:txBody>
          <a:bodyPr/>
          <a:lstStyle>
            <a:lvl1pPr>
              <a:defRPr b="0" i="0"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algn="r"/>
            <a:r>
              <a:rPr lang="en-US" sz="3600"/>
              <a:t>Click to edit Master title style</a:t>
            </a:r>
            <a:endParaRPr lang="nl-NL" sz="3600" b="1"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2322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8F229A-0211-4CBB-AEBF-DB8A126A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96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8CEA-8DEB-2E6D-3ED1-37D35C21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40B8C-A8C8-EF03-8F93-5D432149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745E6-4BAD-B894-4824-92FFA4CB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90F05-2D43-43A8-D56B-1B59B4532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63758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788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4846-FE6A-6152-56D0-CA96C500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A1538-97CF-0A5B-D5AC-E084309EE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16A04-F36C-47E8-CFA7-DA7DE8A4C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7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0706-AF06-8D32-C0AC-3AE94560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85A53-3AF5-EB3B-5F9A-192583E63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2F39E-EBF8-D545-56BB-7D63E80CB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DEC96-D145-CCE4-56D6-91575225D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7E716-B6B9-3A5E-9D5D-8723ACDB9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04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AB80D-2F14-FDDC-A56A-1794A8E2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813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72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86CF-B28A-A84A-BF34-D8D42572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56D94-6BD8-8B7B-3E9C-CE298E346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F84C8-4E75-E9E0-945D-10135AA7C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350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183-55DC-2ABF-B80D-7FA9AB69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61791-FA7B-0577-D1E9-32FD9298D3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3F761-5940-1388-2A9D-99F87D0F1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260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B8C6731-601E-2174-7B29-3FA22B9CDE05}"/>
              </a:ext>
            </a:extLst>
          </p:cNvPr>
          <p:cNvSpPr/>
          <p:nvPr userDrawn="1"/>
        </p:nvSpPr>
        <p:spPr>
          <a:xfrm flipH="1">
            <a:off x="3235036" y="4918364"/>
            <a:ext cx="8956963" cy="1939636"/>
          </a:xfrm>
          <a:prstGeom prst="triangle">
            <a:avLst>
              <a:gd name="adj" fmla="val 0"/>
            </a:avLst>
          </a:prstGeom>
          <a:solidFill>
            <a:srgbClr val="00766E">
              <a:alpha val="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901BB52-93DB-3E30-A939-64F00B424AA7}"/>
              </a:ext>
            </a:extLst>
          </p:cNvPr>
          <p:cNvSpPr/>
          <p:nvPr userDrawn="1"/>
        </p:nvSpPr>
        <p:spPr>
          <a:xfrm>
            <a:off x="0" y="4918364"/>
            <a:ext cx="7529945" cy="1939636"/>
          </a:xfrm>
          <a:prstGeom prst="triangle">
            <a:avLst>
              <a:gd name="adj" fmla="val 0"/>
            </a:avLst>
          </a:prstGeom>
          <a:solidFill>
            <a:srgbClr val="FFFFFF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5DC77-D550-C3B1-5C20-A8BFD65F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17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12931-8F4B-C047-CE45-6C42BB043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787" y="1253331"/>
            <a:ext cx="114888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89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marL="274320" algn="l" defTabSz="914400" rtl="0" eaLnBrk="1" latinLnBrk="0" hangingPunct="1">
        <a:lnSpc>
          <a:spcPct val="150000"/>
        </a:lnSpc>
        <a:spcBef>
          <a:spcPts val="0"/>
        </a:spcBef>
        <a:buNone/>
        <a:defRPr sz="4400" kern="1200">
          <a:solidFill>
            <a:srgbClr val="00766E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150000"/>
        </a:lnSpc>
        <a:spcBef>
          <a:spcPts val="1000"/>
        </a:spcBef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defRPr sz="2800" kern="1200">
          <a:solidFill>
            <a:srgbClr val="3B4244"/>
          </a:solidFill>
          <a:latin typeface="Ubuntu" panose="020B0504030602030204" pitchFamily="34" charset="0"/>
          <a:ea typeface="+mn-ea"/>
          <a:cs typeface="+mn-cs"/>
        </a:defRPr>
      </a:lvl1pPr>
      <a:lvl2pPr marL="803275" indent="-228600" algn="l" defTabSz="914400" rtl="0" eaLnBrk="1" latinLnBrk="0" hangingPunct="1">
        <a:lnSpc>
          <a:spcPct val="150000"/>
        </a:lnSpc>
        <a:spcBef>
          <a:spcPts val="500"/>
        </a:spcBef>
        <a:buFont typeface="Open Sans" panose="020B0606030504020204" pitchFamily="34" charset="0"/>
        <a:buChar char="»"/>
        <a:defRPr sz="2400" kern="1200">
          <a:solidFill>
            <a:srgbClr val="3B424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260475" indent="-228600" algn="l" defTabSz="914400" rtl="0" eaLnBrk="1" latinLnBrk="0" hangingPunct="1">
        <a:lnSpc>
          <a:spcPct val="150000"/>
        </a:lnSpc>
        <a:spcBef>
          <a:spcPts val="500"/>
        </a:spcBef>
        <a:buFontTx/>
        <a:buBlip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</a:buBlip>
        <a:defRPr sz="2000" kern="1200">
          <a:solidFill>
            <a:srgbClr val="3B424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717675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424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174875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4244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tabulareditor.com/2023/11/17/semantic-models-in-simple-term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bi.microsoft.com/en-us/blog/power-bi-premium-and-azure-analysis-service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nalysis-services/client-libraries?view=asallproducts-allversion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learn.microsoft.com/en-us/analysis-services/tom/introduction-to-the-tabular-object-model-tom-in-analysis-services-amo?view=asallproducts-allversions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semantic-modeling-without-third-party-tools-daniel-otykier-okr8f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bulareditor.com/te2/Advanced-Scripting.html#compiling-with-roslyn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mailto:support@tabulareditor.co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tykier/trai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xformatter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semantic-modeling-without-third-party-tools-daniel-otykier-okr8f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emantic-link-labs?tab=readme-ov-file" TargetMode="External"/><Relationship Id="rId2" Type="http://schemas.openxmlformats.org/officeDocument/2006/relationships/hyperlink" Target="https://powerbi.microsoft.com/en-us/blog/best-practice-rules-to-improve-your-models-performance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tykier/traini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94A909-60FB-E4AC-F602-70399FE36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640" y="2129746"/>
            <a:ext cx="5737186" cy="2578732"/>
          </a:xfrm>
        </p:spPr>
        <p:txBody>
          <a:bodyPr/>
          <a:lstStyle/>
          <a:p>
            <a:r>
              <a:rPr lang="en-US" sz="5400">
                <a:latin typeface="Ubuntu"/>
              </a:rPr>
              <a:t>Advanced Semantic Model development</a:t>
            </a:r>
            <a:endParaRPr lang="en-US" sz="5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75B3D-FF16-34AD-8D18-874E3E6D0FB8}"/>
              </a:ext>
            </a:extLst>
          </p:cNvPr>
          <p:cNvSpPr/>
          <p:nvPr/>
        </p:nvSpPr>
        <p:spPr>
          <a:xfrm>
            <a:off x="8250865" y="5869172"/>
            <a:ext cx="3647123" cy="864781"/>
          </a:xfrm>
          <a:prstGeom prst="rect">
            <a:avLst/>
          </a:prstGeom>
          <a:solidFill>
            <a:srgbClr val="F1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E6DFC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F201EEC1-F19D-09A0-0250-AAEE1BDF2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640" y="4206922"/>
            <a:ext cx="6004911" cy="1112396"/>
          </a:xfrm>
        </p:spPr>
        <p:txBody>
          <a:bodyPr>
            <a:normAutofit/>
          </a:bodyPr>
          <a:lstStyle/>
          <a:p>
            <a:r>
              <a:rPr lang="en-GB"/>
              <a:t>with Tabular Editor</a:t>
            </a:r>
          </a:p>
        </p:txBody>
      </p:sp>
      <p:pic>
        <p:nvPicPr>
          <p:cNvPr id="9" name="Picture Placeholder 8" descr="A white square with purple dots&#10;&#10;Description automatically generated">
            <a:extLst>
              <a:ext uri="{FF2B5EF4-FFF2-40B4-BE49-F238E27FC236}">
                <a16:creationId xmlns:a16="http://schemas.microsoft.com/office/drawing/2014/main" id="{2D30D0A8-0069-8D3C-1A92-019C698060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b="8633"/>
          <a:stretch>
            <a:fillRect/>
          </a:stretch>
        </p:blipFill>
        <p:spPr>
          <a:xfrm>
            <a:off x="6200176" y="915161"/>
            <a:ext cx="1877623" cy="1553347"/>
          </a:xfrm>
        </p:spPr>
      </p:pic>
      <p:pic>
        <p:nvPicPr>
          <p:cNvPr id="12" name="Picture 11" descr="A green and blue logo&#10;&#10;Description automatically generated">
            <a:extLst>
              <a:ext uri="{FF2B5EF4-FFF2-40B4-BE49-F238E27FC236}">
                <a16:creationId xmlns:a16="http://schemas.microsoft.com/office/drawing/2014/main" id="{5324F880-0286-F217-3960-61E10681D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264" y="753022"/>
            <a:ext cx="1877623" cy="1877623"/>
          </a:xfrm>
          <a:prstGeom prst="rect">
            <a:avLst/>
          </a:prstGeom>
        </p:spPr>
      </p:pic>
      <p:pic>
        <p:nvPicPr>
          <p:cNvPr id="14" name="Picture 13" descr="A yellow rectangular shapes on a black background&#10;&#10;Description automatically generated">
            <a:extLst>
              <a:ext uri="{FF2B5EF4-FFF2-40B4-BE49-F238E27FC236}">
                <a16:creationId xmlns:a16="http://schemas.microsoft.com/office/drawing/2014/main" id="{E6DDD418-8C09-39CF-EC61-646986749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10" y="4261560"/>
            <a:ext cx="2167077" cy="2167077"/>
          </a:xfrm>
          <a:prstGeom prst="rect">
            <a:avLst/>
          </a:prstGeom>
        </p:spPr>
      </p:pic>
      <p:pic>
        <p:nvPicPr>
          <p:cNvPr id="1030" name="Picture 6" descr="Analysis Service | Microsoft Azure Mono">
            <a:extLst>
              <a:ext uri="{FF2B5EF4-FFF2-40B4-BE49-F238E27FC236}">
                <a16:creationId xmlns:a16="http://schemas.microsoft.com/office/drawing/2014/main" id="{9BBCD39D-21D1-9F34-C303-208C2EBDB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82" y="4797997"/>
            <a:ext cx="1877623" cy="150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7A41D8-4A7C-2BDA-4DBE-918702090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515" y="2330992"/>
            <a:ext cx="2490033" cy="24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807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5A5A23-A232-B3C0-0F64-C590B7A09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Semantic models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9133C-152C-BD3C-BA8C-D0703140E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5616389" cy="5435146"/>
          </a:xfrm>
        </p:spPr>
        <p:txBody>
          <a:bodyPr>
            <a:normAutofit fontScale="70000" lnSpcReduction="20000"/>
          </a:bodyPr>
          <a:lstStyle/>
          <a:p>
            <a:r>
              <a:rPr lang="en-GB"/>
              <a:t>Business friendly</a:t>
            </a:r>
          </a:p>
          <a:p>
            <a:r>
              <a:rPr lang="en-GB"/>
              <a:t>Use data from source systems to model real-world processes and entities</a:t>
            </a:r>
          </a:p>
          <a:p>
            <a:r>
              <a:rPr lang="en-GB"/>
              <a:t>Desirable qualities:</a:t>
            </a:r>
          </a:p>
          <a:p>
            <a:pPr lvl="1"/>
            <a:r>
              <a:rPr lang="en-GB"/>
              <a:t>Complete</a:t>
            </a:r>
          </a:p>
          <a:p>
            <a:pPr lvl="1"/>
            <a:r>
              <a:rPr lang="en-GB"/>
              <a:t>Accurate</a:t>
            </a:r>
          </a:p>
          <a:p>
            <a:pPr lvl="1"/>
            <a:r>
              <a:rPr lang="en-GB"/>
              <a:t>Performant</a:t>
            </a:r>
          </a:p>
          <a:p>
            <a:pPr lvl="1"/>
            <a:r>
              <a:rPr lang="en-GB"/>
              <a:t>Organized</a:t>
            </a:r>
          </a:p>
          <a:p>
            <a:pPr lvl="1"/>
            <a:r>
              <a:rPr lang="en-US"/>
              <a:t>Secure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Flexible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0BB1D29-BFD9-89E9-25C8-8D83D75B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1566809"/>
            <a:ext cx="5674689" cy="325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9486C-7CFD-09E8-A81E-B5D493FC526E}"/>
              </a:ext>
            </a:extLst>
          </p:cNvPr>
          <p:cNvSpPr txBox="1"/>
          <p:nvPr/>
        </p:nvSpPr>
        <p:spPr>
          <a:xfrm>
            <a:off x="6289069" y="4825322"/>
            <a:ext cx="6095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hlinkClick r:id="rId4"/>
              </a:rPr>
              <a:t>https://blog.tabulareditor.com/2023/11/17/semantic-models-in-simple-terms/</a:t>
            </a:r>
            <a:r>
              <a:rPr 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84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681F-9AE4-7013-382D-B9601FA2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Semantic models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73F2D-7B0D-4C4E-A7A1-7992CE6C2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224525"/>
          </a:xfrm>
        </p:spPr>
        <p:txBody>
          <a:bodyPr>
            <a:normAutofit fontScale="77500" lnSpcReduction="20000"/>
          </a:bodyPr>
          <a:lstStyle/>
          <a:p>
            <a:r>
              <a:rPr lang="en-GB"/>
              <a:t>Not a new concept (“semantic layer”)</a:t>
            </a:r>
          </a:p>
          <a:p>
            <a:r>
              <a:rPr lang="en-GB"/>
              <a:t>Not a new technology</a:t>
            </a:r>
          </a:p>
          <a:p>
            <a:pPr lvl="1"/>
            <a:r>
              <a:rPr lang="en-GB" err="1"/>
              <a:t>Microsofts</a:t>
            </a:r>
            <a:r>
              <a:rPr lang="en-GB"/>
              <a:t> in-memory, columnar storage engine and the DAX formula language dates back to Project Gemini (2006) which became PowerPivot (2009).</a:t>
            </a:r>
          </a:p>
          <a:p>
            <a:pPr lvl="1"/>
            <a:r>
              <a:rPr lang="en-GB"/>
              <a:t>Same engine used across PowerPivot (2009), SQL Server Analysis Services (2012), Power BI Desktop (2015), and now Microsoft Fabric (2023)</a:t>
            </a:r>
          </a:p>
          <a:p>
            <a:r>
              <a:rPr lang="en-GB"/>
              <a:t>Not a new programming model</a:t>
            </a:r>
          </a:p>
          <a:p>
            <a:pPr lvl="1"/>
            <a:r>
              <a:rPr lang="en-GB"/>
              <a:t>Microsoft provided client libraries for making programmatic changes to OLAP models in 2005 with </a:t>
            </a:r>
            <a:r>
              <a:rPr lang="en-GB" b="1"/>
              <a:t>AMO (Analysis Management Objects)</a:t>
            </a:r>
          </a:p>
          <a:p>
            <a:pPr lvl="1"/>
            <a:r>
              <a:rPr lang="en-GB"/>
              <a:t>Major overhaul in 2016 with AMO/</a:t>
            </a:r>
            <a:r>
              <a:rPr lang="en-GB" b="1"/>
              <a:t>TOM (Tabular Object Model)</a:t>
            </a:r>
          </a:p>
          <a:p>
            <a:r>
              <a:rPr lang="en-GB"/>
              <a:t>How did we get here?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95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A1A3E-6960-0F88-CB03-BC98967A9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  <a:endParaRPr lang="en-US" sz="14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BEECFC1-4728-6130-14A6-50162DAF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06" y="1642496"/>
            <a:ext cx="5552955" cy="357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0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48A72-015E-A343-0699-59F848A5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</a:p>
          <a:p>
            <a:pPr>
              <a:lnSpc>
                <a:spcPct val="100000"/>
              </a:lnSpc>
            </a:pPr>
            <a:r>
              <a:rPr lang="en-GB" sz="1400"/>
              <a:t>2000: Analysis Services in SQL Server 2000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spec as a successor for OLE DB for OLAP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council formed in 2002</a:t>
            </a:r>
          </a:p>
        </p:txBody>
      </p:sp>
      <p:pic>
        <p:nvPicPr>
          <p:cNvPr id="3076" name="Picture 4" descr="– The Data cube, modelled in Microsoft SQL Server 2000 Analysis Services Manager Environment. ">
            <a:extLst>
              <a:ext uri="{FF2B5EF4-FFF2-40B4-BE49-F238E27FC236}">
                <a16:creationId xmlns:a16="http://schemas.microsoft.com/office/drawing/2014/main" id="{4AA9882D-F776-BB05-0533-B7AD013F6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36" y="1586334"/>
            <a:ext cx="5536557" cy="42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8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AE20B-A08C-2F3C-3DD9-4F73512C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794" y="1485113"/>
            <a:ext cx="5744419" cy="4047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48A72-015E-A343-0699-59F848A5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</a:p>
          <a:p>
            <a:pPr>
              <a:lnSpc>
                <a:spcPct val="100000"/>
              </a:lnSpc>
            </a:pPr>
            <a:r>
              <a:rPr lang="en-GB" sz="1400"/>
              <a:t>2000: Analysis Services in SQL Server 2000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spec as a successor for OLE DB for OLAP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council formed in 2002</a:t>
            </a:r>
          </a:p>
          <a:p>
            <a:pPr>
              <a:lnSpc>
                <a:spcPct val="100000"/>
              </a:lnSpc>
            </a:pPr>
            <a:r>
              <a:rPr lang="en-GB" sz="1400"/>
              <a:t>2006: Project Gemini – bring the power of SSAS to Excel</a:t>
            </a:r>
          </a:p>
        </p:txBody>
      </p:sp>
    </p:spTree>
    <p:extLst>
      <p:ext uri="{BB962C8B-B14F-4D97-AF65-F5344CB8AC3E}">
        <p14:creationId xmlns:p14="http://schemas.microsoft.com/office/powerpoint/2010/main" val="260673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  <p:pic>
        <p:nvPicPr>
          <p:cNvPr id="3078" name="Picture 6" descr="Excel Power Pivot window - TheSmartMethod.com">
            <a:extLst>
              <a:ext uri="{FF2B5EF4-FFF2-40B4-BE49-F238E27FC236}">
                <a16:creationId xmlns:a16="http://schemas.microsoft.com/office/drawing/2014/main" id="{06B066AE-31A8-F8E4-C713-F660A7574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841" y="2034490"/>
            <a:ext cx="4880784" cy="278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48A72-015E-A343-0699-59F848A5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</a:p>
          <a:p>
            <a:pPr>
              <a:lnSpc>
                <a:spcPct val="100000"/>
              </a:lnSpc>
            </a:pPr>
            <a:r>
              <a:rPr lang="en-GB" sz="1400"/>
              <a:t>2000: Analysis Services in SQL Server 2000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spec as a successor for OLE DB for OLAP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council formed in 2002</a:t>
            </a:r>
          </a:p>
          <a:p>
            <a:pPr>
              <a:lnSpc>
                <a:spcPct val="100000"/>
              </a:lnSpc>
            </a:pPr>
            <a:r>
              <a:rPr lang="en-GB" sz="1400"/>
              <a:t>2006: Project Gemini – bring the power of SSAS to Excel</a:t>
            </a:r>
          </a:p>
          <a:p>
            <a:pPr>
              <a:lnSpc>
                <a:spcPct val="100000"/>
              </a:lnSpc>
            </a:pPr>
            <a:r>
              <a:rPr lang="en-US" sz="1400"/>
              <a:t>2009: Power Pivot for Excel and SharePoint with SQL Server 2008 R2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Tabular models and DAX</a:t>
            </a:r>
          </a:p>
        </p:txBody>
      </p:sp>
    </p:spTree>
    <p:extLst>
      <p:ext uri="{BB962C8B-B14F-4D97-AF65-F5344CB8AC3E}">
        <p14:creationId xmlns:p14="http://schemas.microsoft.com/office/powerpoint/2010/main" val="1784918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48A72-015E-A343-0699-59F848A5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</a:p>
          <a:p>
            <a:pPr>
              <a:lnSpc>
                <a:spcPct val="100000"/>
              </a:lnSpc>
            </a:pPr>
            <a:r>
              <a:rPr lang="en-GB" sz="1400"/>
              <a:t>2000: Analysis Services in SQL Server 2000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spec as a successor for OLE DB for OLAP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council formed in 2002</a:t>
            </a:r>
          </a:p>
          <a:p>
            <a:pPr>
              <a:lnSpc>
                <a:spcPct val="100000"/>
              </a:lnSpc>
            </a:pPr>
            <a:r>
              <a:rPr lang="en-GB" sz="1400"/>
              <a:t>2006: Project Gemini – bring the power of SSAS to Excel</a:t>
            </a:r>
          </a:p>
          <a:p>
            <a:pPr>
              <a:lnSpc>
                <a:spcPct val="100000"/>
              </a:lnSpc>
            </a:pPr>
            <a:r>
              <a:rPr lang="en-US" sz="1400"/>
              <a:t>2009: Power Pivot for Excel and SharePoint with SQL Server 2008 R2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Tabular models and DAX</a:t>
            </a:r>
          </a:p>
          <a:p>
            <a:pPr>
              <a:lnSpc>
                <a:spcPct val="100000"/>
              </a:lnSpc>
            </a:pPr>
            <a:r>
              <a:rPr lang="en-US" sz="1400"/>
              <a:t>2012: The BI Semantic Model (BISM): SSAS in </a:t>
            </a:r>
            <a:r>
              <a:rPr lang="en-US" sz="1400" b="1"/>
              <a:t>Tabular </a:t>
            </a:r>
            <a:r>
              <a:rPr lang="en-US" sz="1400"/>
              <a:t>mode</a:t>
            </a:r>
            <a:endParaRPr lang="en-US" sz="14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  <p:pic>
        <p:nvPicPr>
          <p:cNvPr id="3080" name="Picture 8" descr="ssas cubes tabular">
            <a:extLst>
              <a:ext uri="{FF2B5EF4-FFF2-40B4-BE49-F238E27FC236}">
                <a16:creationId xmlns:a16="http://schemas.microsoft.com/office/drawing/2014/main" id="{FFA9521A-E387-499E-AC99-151DD244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362" y="1987972"/>
            <a:ext cx="3590268" cy="341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240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48A72-015E-A343-0699-59F848A5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</a:p>
          <a:p>
            <a:pPr>
              <a:lnSpc>
                <a:spcPct val="100000"/>
              </a:lnSpc>
            </a:pPr>
            <a:r>
              <a:rPr lang="en-GB" sz="1400"/>
              <a:t>2000: Analysis Services in SQL Server 2000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spec as a successor for OLE DB for OLAP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council formed in 2002</a:t>
            </a:r>
          </a:p>
          <a:p>
            <a:pPr>
              <a:lnSpc>
                <a:spcPct val="100000"/>
              </a:lnSpc>
            </a:pPr>
            <a:r>
              <a:rPr lang="en-GB" sz="1400"/>
              <a:t>2006: Project Gemini – bring the power of SSAS to Excel</a:t>
            </a:r>
          </a:p>
          <a:p>
            <a:pPr>
              <a:lnSpc>
                <a:spcPct val="100000"/>
              </a:lnSpc>
            </a:pPr>
            <a:r>
              <a:rPr lang="en-US" sz="1400"/>
              <a:t>2009: Power Pivot for Excel and SharePoint with SQL Server 2008 R2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Tabular models and DAX</a:t>
            </a:r>
          </a:p>
          <a:p>
            <a:pPr>
              <a:lnSpc>
                <a:spcPct val="100000"/>
              </a:lnSpc>
            </a:pPr>
            <a:r>
              <a:rPr lang="en-US" sz="1400"/>
              <a:t>2012: The BI Semantic Model (BISM): SSAS in </a:t>
            </a:r>
            <a:r>
              <a:rPr lang="en-US" sz="1400" b="1"/>
              <a:t>Tabular </a:t>
            </a:r>
            <a:r>
              <a:rPr lang="en-US" sz="1400"/>
              <a:t>mode</a:t>
            </a:r>
          </a:p>
          <a:p>
            <a:pPr>
              <a:lnSpc>
                <a:spcPct val="100000"/>
              </a:lnSpc>
            </a:pPr>
            <a:r>
              <a:rPr lang="en-US" sz="1400"/>
              <a:t>2013: “Power BI for Office 365”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a precursor to the modern day Power BI service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using DAX-based </a:t>
            </a:r>
            <a:r>
              <a:rPr lang="en-US" sz="1200" b="1"/>
              <a:t>Power View</a:t>
            </a:r>
            <a:r>
              <a:rPr lang="en-US" sz="1200"/>
              <a:t> for visualizations</a:t>
            </a:r>
            <a:endParaRPr lang="en-US" sz="14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  <p:pic>
        <p:nvPicPr>
          <p:cNvPr id="3078" name="Picture 6" descr="Excel Power Pivot window - TheSmartMethod.com">
            <a:extLst>
              <a:ext uri="{FF2B5EF4-FFF2-40B4-BE49-F238E27FC236}">
                <a16:creationId xmlns:a16="http://schemas.microsoft.com/office/drawing/2014/main" id="{06B066AE-31A8-F8E4-C713-F660A7574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104" y="2358844"/>
            <a:ext cx="4880784" cy="278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Excel Power View | How to Enable &amp; Use Power View for Excel?">
            <a:extLst>
              <a:ext uri="{FF2B5EF4-FFF2-40B4-BE49-F238E27FC236}">
                <a16:creationId xmlns:a16="http://schemas.microsoft.com/office/drawing/2014/main" id="{6A289486-54DA-2F41-4AFC-F09D67066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553" y="1652731"/>
            <a:ext cx="5557447" cy="389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95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48A72-015E-A343-0699-59F848A5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</a:p>
          <a:p>
            <a:pPr>
              <a:lnSpc>
                <a:spcPct val="100000"/>
              </a:lnSpc>
            </a:pPr>
            <a:r>
              <a:rPr lang="en-GB" sz="1400"/>
              <a:t>2000: Analysis Services in SQL Server 2000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spec as a successor for OLE DB for OLAP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council formed in 2002</a:t>
            </a:r>
          </a:p>
          <a:p>
            <a:pPr>
              <a:lnSpc>
                <a:spcPct val="100000"/>
              </a:lnSpc>
            </a:pPr>
            <a:r>
              <a:rPr lang="en-GB" sz="1400"/>
              <a:t>2006: Project Gemini – bring the power of SSAS to Excel</a:t>
            </a:r>
          </a:p>
          <a:p>
            <a:pPr>
              <a:lnSpc>
                <a:spcPct val="100000"/>
              </a:lnSpc>
            </a:pPr>
            <a:r>
              <a:rPr lang="en-US" sz="1400"/>
              <a:t>2009: Power Pivot for Excel and SharePoint with SQL Server 2008 R2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Tabular models and DAX</a:t>
            </a:r>
          </a:p>
          <a:p>
            <a:pPr>
              <a:lnSpc>
                <a:spcPct val="100000"/>
              </a:lnSpc>
            </a:pPr>
            <a:r>
              <a:rPr lang="en-US" sz="1400"/>
              <a:t>2012: The BI Semantic Model (BISM): SSAS in </a:t>
            </a:r>
            <a:r>
              <a:rPr lang="en-US" sz="1400" b="1"/>
              <a:t>Tabular </a:t>
            </a:r>
            <a:r>
              <a:rPr lang="en-US" sz="1400"/>
              <a:t>mode</a:t>
            </a:r>
          </a:p>
          <a:p>
            <a:pPr>
              <a:lnSpc>
                <a:spcPct val="100000"/>
              </a:lnSpc>
            </a:pPr>
            <a:r>
              <a:rPr lang="en-US" sz="1400"/>
              <a:t>2013: “Power BI for Office 365”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a precursor to the modern day Power BI service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using DAX-based </a:t>
            </a:r>
            <a:r>
              <a:rPr lang="en-US" sz="1200" b="1"/>
              <a:t>Power View</a:t>
            </a:r>
            <a:r>
              <a:rPr lang="en-US" sz="1200"/>
              <a:t> for visualizations</a:t>
            </a:r>
          </a:p>
          <a:p>
            <a:pPr>
              <a:lnSpc>
                <a:spcPct val="100000"/>
              </a:lnSpc>
            </a:pPr>
            <a:r>
              <a:rPr lang="en-US" sz="1400"/>
              <a:t>2015: Power BI Desktop launches – tabular models now called “datasets”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  <p:pic>
        <p:nvPicPr>
          <p:cNvPr id="3086" name="Picture 14" descr="44 New Features in the Power BI Desktop September Update | Microsoft Power  BI Blog | Microsoft Power BI">
            <a:extLst>
              <a:ext uri="{FF2B5EF4-FFF2-40B4-BE49-F238E27FC236}">
                <a16:creationId xmlns:a16="http://schemas.microsoft.com/office/drawing/2014/main" id="{1CD3D200-04C1-2309-F412-57E8A43D4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2" t="23131" r="17691" b="24768"/>
          <a:stretch/>
        </p:blipFill>
        <p:spPr bwMode="auto">
          <a:xfrm>
            <a:off x="7001838" y="2012712"/>
            <a:ext cx="5069199" cy="235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75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48A72-015E-A343-0699-59F848A5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</a:p>
          <a:p>
            <a:pPr>
              <a:lnSpc>
                <a:spcPct val="100000"/>
              </a:lnSpc>
            </a:pPr>
            <a:r>
              <a:rPr lang="en-GB" sz="1400"/>
              <a:t>2000: Analysis Services in SQL Server 2000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spec as a successor for OLE DB for OLAP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council formed in 2002</a:t>
            </a:r>
          </a:p>
          <a:p>
            <a:pPr>
              <a:lnSpc>
                <a:spcPct val="100000"/>
              </a:lnSpc>
            </a:pPr>
            <a:r>
              <a:rPr lang="en-GB" sz="1400"/>
              <a:t>2006: Project Gemini – bring the power of SSAS to Excel</a:t>
            </a:r>
          </a:p>
          <a:p>
            <a:pPr>
              <a:lnSpc>
                <a:spcPct val="100000"/>
              </a:lnSpc>
            </a:pPr>
            <a:r>
              <a:rPr lang="en-US" sz="1400"/>
              <a:t>2009: Power Pivot for Excel and SharePoint with SQL Server 2008 R2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Tabular models and DAX</a:t>
            </a:r>
          </a:p>
          <a:p>
            <a:pPr>
              <a:lnSpc>
                <a:spcPct val="100000"/>
              </a:lnSpc>
            </a:pPr>
            <a:r>
              <a:rPr lang="en-US" sz="1400"/>
              <a:t>2012: The BI Semantic Model (BISM): SSAS in </a:t>
            </a:r>
            <a:r>
              <a:rPr lang="en-US" sz="1400" b="1"/>
              <a:t>Tabular </a:t>
            </a:r>
            <a:r>
              <a:rPr lang="en-US" sz="1400"/>
              <a:t>mode</a:t>
            </a:r>
          </a:p>
          <a:p>
            <a:pPr>
              <a:lnSpc>
                <a:spcPct val="100000"/>
              </a:lnSpc>
            </a:pPr>
            <a:r>
              <a:rPr lang="en-US" sz="1400"/>
              <a:t>2013: “Power BI for Office 365”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a precursor to the modern day Power BI service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using DAX-based </a:t>
            </a:r>
            <a:r>
              <a:rPr lang="en-US" sz="1200" b="1"/>
              <a:t>Power View</a:t>
            </a:r>
            <a:r>
              <a:rPr lang="en-US" sz="1200"/>
              <a:t> for visualizations</a:t>
            </a:r>
          </a:p>
          <a:p>
            <a:pPr>
              <a:lnSpc>
                <a:spcPct val="100000"/>
              </a:lnSpc>
            </a:pPr>
            <a:r>
              <a:rPr lang="en-US" sz="1400"/>
              <a:t>2015: Power BI Desktop launches – tabular models now called “datasets”</a:t>
            </a:r>
          </a:p>
          <a:p>
            <a:pPr>
              <a:lnSpc>
                <a:spcPct val="100000"/>
              </a:lnSpc>
            </a:pPr>
            <a:r>
              <a:rPr lang="en-US" sz="1400"/>
              <a:t>2016: SQL Server 2016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Compatibility Level 1200, TMSL and </a:t>
            </a:r>
            <a:r>
              <a:rPr lang="en-US" sz="1200" b="1"/>
              <a:t>TOM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Tabular Editor released</a:t>
            </a:r>
            <a:endParaRPr lang="en-US" sz="14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E2EF45B-8C40-E196-3315-D20485267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515" y="2330992"/>
            <a:ext cx="2490033" cy="24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20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BBF98-E016-F42B-9580-B44D27DE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info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5EFD6-6935-CA2D-1B2C-A3226E691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want free parking – contact the organizers</a:t>
            </a:r>
          </a:p>
          <a:p>
            <a:r>
              <a:rPr lang="en-GB" dirty="0"/>
              <a:t>Lunch at 12:10 – 13:10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62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48A72-015E-A343-0699-59F848A5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</a:p>
          <a:p>
            <a:pPr>
              <a:lnSpc>
                <a:spcPct val="100000"/>
              </a:lnSpc>
            </a:pPr>
            <a:r>
              <a:rPr lang="en-GB" sz="1400"/>
              <a:t>2000: Analysis Services in SQL Server 2000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spec as a successor for OLE DB for OLAP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council formed in 2002</a:t>
            </a:r>
          </a:p>
          <a:p>
            <a:pPr>
              <a:lnSpc>
                <a:spcPct val="100000"/>
              </a:lnSpc>
            </a:pPr>
            <a:r>
              <a:rPr lang="en-GB" sz="1400"/>
              <a:t>2006: Project Gemini – bring the power of SSAS to Excel</a:t>
            </a:r>
          </a:p>
          <a:p>
            <a:pPr>
              <a:lnSpc>
                <a:spcPct val="100000"/>
              </a:lnSpc>
            </a:pPr>
            <a:r>
              <a:rPr lang="en-US" sz="1400"/>
              <a:t>2009: Power Pivot for Excel and SharePoint with SQL Server 2008 R2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Tabular models and DAX</a:t>
            </a:r>
          </a:p>
          <a:p>
            <a:pPr>
              <a:lnSpc>
                <a:spcPct val="100000"/>
              </a:lnSpc>
            </a:pPr>
            <a:r>
              <a:rPr lang="en-US" sz="1400"/>
              <a:t>2012: The BI Semantic Model (BISM): SSAS in </a:t>
            </a:r>
            <a:r>
              <a:rPr lang="en-US" sz="1400" b="1"/>
              <a:t>Tabular </a:t>
            </a:r>
            <a:r>
              <a:rPr lang="en-US" sz="1400"/>
              <a:t>mode</a:t>
            </a:r>
          </a:p>
          <a:p>
            <a:pPr>
              <a:lnSpc>
                <a:spcPct val="100000"/>
              </a:lnSpc>
            </a:pPr>
            <a:r>
              <a:rPr lang="en-US" sz="1400"/>
              <a:t>2013: “Power BI for Office 365”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a precursor to the modern day Power BI service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using DAX-based </a:t>
            </a:r>
            <a:r>
              <a:rPr lang="en-US" sz="1200" b="1"/>
              <a:t>Power View</a:t>
            </a:r>
            <a:r>
              <a:rPr lang="en-US" sz="1200"/>
              <a:t> for visualizations</a:t>
            </a:r>
          </a:p>
          <a:p>
            <a:pPr>
              <a:lnSpc>
                <a:spcPct val="100000"/>
              </a:lnSpc>
            </a:pPr>
            <a:r>
              <a:rPr lang="en-US" sz="1400"/>
              <a:t>2015: Power BI Desktop launches – tabular models now called “datasets”</a:t>
            </a:r>
          </a:p>
          <a:p>
            <a:pPr>
              <a:lnSpc>
                <a:spcPct val="100000"/>
              </a:lnSpc>
            </a:pPr>
            <a:r>
              <a:rPr lang="en-US" sz="1400"/>
              <a:t>2016: SQL Server 2016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Compatibility Level 1200, TMSL and </a:t>
            </a:r>
            <a:r>
              <a:rPr lang="en-US" sz="1200" b="1"/>
              <a:t>TOM</a:t>
            </a:r>
            <a:endParaRPr lang="en-US" sz="1200"/>
          </a:p>
          <a:p>
            <a:pPr lvl="1">
              <a:lnSpc>
                <a:spcPct val="100000"/>
              </a:lnSpc>
            </a:pPr>
            <a:r>
              <a:rPr lang="en-US" sz="1200"/>
              <a:t>Tabular Editor released</a:t>
            </a:r>
          </a:p>
          <a:p>
            <a:pPr>
              <a:lnSpc>
                <a:spcPct val="100000"/>
              </a:lnSpc>
            </a:pPr>
            <a:r>
              <a:rPr lang="en-US" sz="1400"/>
              <a:t>2020: Support for External Tools in Power BI Desktop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  <p:pic>
        <p:nvPicPr>
          <p:cNvPr id="3088" name="Picture 16" descr="Eksterne værktøjer i Power BI Desktop - Power BI | Microsoft Learn">
            <a:extLst>
              <a:ext uri="{FF2B5EF4-FFF2-40B4-BE49-F238E27FC236}">
                <a16:creationId xmlns:a16="http://schemas.microsoft.com/office/drawing/2014/main" id="{F6EA309B-D953-25E1-CAB3-9F5D7734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10" y="2895471"/>
            <a:ext cx="5374190" cy="10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276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FC46-93EC-AED8-D31D-831D010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brief history of time…</a:t>
            </a:r>
            <a:endParaRPr lang="en-US"/>
          </a:p>
        </p:txBody>
      </p:sp>
      <p:pic>
        <p:nvPicPr>
          <p:cNvPr id="10" name="Picture Placeholder 8" descr="A white square with purple dots&#10;&#10;Description automatically generated">
            <a:extLst>
              <a:ext uri="{FF2B5EF4-FFF2-40B4-BE49-F238E27FC236}">
                <a16:creationId xmlns:a16="http://schemas.microsoft.com/office/drawing/2014/main" id="{FFC82940-52F1-C56A-1689-1C1B550CF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3" b="8633"/>
          <a:stretch>
            <a:fillRect/>
          </a:stretch>
        </p:blipFill>
        <p:spPr>
          <a:xfrm>
            <a:off x="7833295" y="2577684"/>
            <a:ext cx="3314214" cy="274183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48A72-015E-A343-0699-59F848A5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905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/>
              <a:t>1998: OLAP Services in Microsoft SQL Server 7.0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Multidimensional models and MDX</a:t>
            </a:r>
          </a:p>
          <a:p>
            <a:pPr>
              <a:lnSpc>
                <a:spcPct val="100000"/>
              </a:lnSpc>
            </a:pPr>
            <a:r>
              <a:rPr lang="en-GB" sz="1400"/>
              <a:t>2000: Analysis Services in SQL Server 2000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spec as a successor for OLE DB for OLAP</a:t>
            </a:r>
          </a:p>
          <a:p>
            <a:pPr lvl="1">
              <a:lnSpc>
                <a:spcPct val="100000"/>
              </a:lnSpc>
            </a:pPr>
            <a:r>
              <a:rPr lang="en-GB" sz="1200"/>
              <a:t>XMLA council formed in 2002</a:t>
            </a:r>
          </a:p>
          <a:p>
            <a:pPr>
              <a:lnSpc>
                <a:spcPct val="100000"/>
              </a:lnSpc>
            </a:pPr>
            <a:r>
              <a:rPr lang="en-GB" sz="1400"/>
              <a:t>2006: Project Gemini – bring the power of SSAS to Excel</a:t>
            </a:r>
          </a:p>
          <a:p>
            <a:pPr>
              <a:lnSpc>
                <a:spcPct val="100000"/>
              </a:lnSpc>
            </a:pPr>
            <a:r>
              <a:rPr lang="en-US" sz="1400"/>
              <a:t>2009: Power Pivot for Excel and SharePoint with SQL Server 2008 R2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Tabular models and DAX</a:t>
            </a:r>
          </a:p>
          <a:p>
            <a:pPr>
              <a:lnSpc>
                <a:spcPct val="100000"/>
              </a:lnSpc>
            </a:pPr>
            <a:r>
              <a:rPr lang="en-US" sz="1400"/>
              <a:t>2012: The BI Semantic Model (BISM): SSAS in </a:t>
            </a:r>
            <a:r>
              <a:rPr lang="en-US" sz="1400" b="1"/>
              <a:t>Tabular </a:t>
            </a:r>
            <a:r>
              <a:rPr lang="en-US" sz="1400"/>
              <a:t>mode</a:t>
            </a:r>
          </a:p>
          <a:p>
            <a:pPr>
              <a:lnSpc>
                <a:spcPct val="100000"/>
              </a:lnSpc>
            </a:pPr>
            <a:r>
              <a:rPr lang="en-US" sz="1400"/>
              <a:t>2013: “Power BI for Office 365”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a precursor to the modern day Power BI service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using DAX-based </a:t>
            </a:r>
            <a:r>
              <a:rPr lang="en-US" sz="1200" b="1"/>
              <a:t>Power View</a:t>
            </a:r>
            <a:r>
              <a:rPr lang="en-US" sz="1200"/>
              <a:t> for visualizations</a:t>
            </a:r>
          </a:p>
          <a:p>
            <a:pPr>
              <a:lnSpc>
                <a:spcPct val="100000"/>
              </a:lnSpc>
            </a:pPr>
            <a:r>
              <a:rPr lang="en-US" sz="1400"/>
              <a:t>2015: Power BI Desktop launches – tabular models now called “datasets”</a:t>
            </a:r>
          </a:p>
          <a:p>
            <a:pPr>
              <a:lnSpc>
                <a:spcPct val="100000"/>
              </a:lnSpc>
            </a:pPr>
            <a:r>
              <a:rPr lang="en-US" sz="1400"/>
              <a:t>2016: SQL Server 2016</a:t>
            </a:r>
          </a:p>
          <a:p>
            <a:pPr lvl="1">
              <a:lnSpc>
                <a:spcPct val="100000"/>
              </a:lnSpc>
            </a:pPr>
            <a:r>
              <a:rPr lang="en-US" sz="1200"/>
              <a:t>Compatibility Level 1200, TMSL and </a:t>
            </a:r>
            <a:r>
              <a:rPr lang="en-US" sz="1200" b="1"/>
              <a:t>TOM</a:t>
            </a:r>
            <a:endParaRPr lang="en-US" sz="1200"/>
          </a:p>
          <a:p>
            <a:pPr lvl="1">
              <a:lnSpc>
                <a:spcPct val="100000"/>
              </a:lnSpc>
            </a:pPr>
            <a:r>
              <a:rPr lang="en-US" sz="1200"/>
              <a:t>Tabular Editor released</a:t>
            </a:r>
          </a:p>
          <a:p>
            <a:pPr>
              <a:lnSpc>
                <a:spcPct val="100000"/>
              </a:lnSpc>
            </a:pPr>
            <a:r>
              <a:rPr lang="en-US" sz="1400"/>
              <a:t>2020: Support for External Tools in Power BI Desktop</a:t>
            </a:r>
          </a:p>
          <a:p>
            <a:pPr>
              <a:lnSpc>
                <a:spcPct val="100000"/>
              </a:lnSpc>
            </a:pPr>
            <a:r>
              <a:rPr lang="en-US" sz="1400"/>
              <a:t>2023: Datasets renamed to </a:t>
            </a:r>
            <a:r>
              <a:rPr lang="en-US" sz="1400" b="1"/>
              <a:t>Semantic Models</a:t>
            </a:r>
          </a:p>
        </p:txBody>
      </p:sp>
    </p:spTree>
    <p:extLst>
      <p:ext uri="{BB962C8B-B14F-4D97-AF65-F5344CB8AC3E}">
        <p14:creationId xmlns:p14="http://schemas.microsoft.com/office/powerpoint/2010/main" val="662795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FE26B-63AF-BB75-42CF-494A30F3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note on Compatibility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3040-8B9D-DA1D-B9AC-A99B8A29F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568709"/>
          </a:xfrm>
        </p:spPr>
        <p:txBody>
          <a:bodyPr>
            <a:normAutofit fontScale="70000" lnSpcReduction="20000"/>
          </a:bodyPr>
          <a:lstStyle/>
          <a:p>
            <a:r>
              <a:rPr lang="en-GB"/>
              <a:t>Three different “flavours” of semantic models</a:t>
            </a:r>
          </a:p>
          <a:p>
            <a:pPr lvl="1"/>
            <a:r>
              <a:rPr lang="en-GB" err="1"/>
              <a:t>CompatibilityMode.AnalysisServices</a:t>
            </a:r>
            <a:endParaRPr lang="en-GB"/>
          </a:p>
          <a:p>
            <a:pPr lvl="1"/>
            <a:r>
              <a:rPr lang="en-GB" err="1"/>
              <a:t>CompatibilityMode.PowerBI</a:t>
            </a:r>
            <a:endParaRPr lang="en-GB"/>
          </a:p>
          <a:p>
            <a:pPr lvl="1"/>
            <a:r>
              <a:rPr lang="en-GB" err="1"/>
              <a:t>CompatibilityMode.Excel</a:t>
            </a:r>
            <a:endParaRPr lang="en-GB"/>
          </a:p>
          <a:p>
            <a:r>
              <a:rPr lang="en-GB" i="1"/>
              <a:t>Many </a:t>
            </a:r>
            <a:r>
              <a:rPr lang="en-GB"/>
              <a:t>different features – new added all the time</a:t>
            </a:r>
            <a:endParaRPr lang="en-US"/>
          </a:p>
          <a:p>
            <a:r>
              <a:rPr lang="en-US"/>
              <a:t>Available features tracked by Compatibility Level</a:t>
            </a:r>
          </a:p>
          <a:p>
            <a:pPr lvl="1"/>
            <a:r>
              <a:rPr lang="en-US"/>
              <a:t>1100, 1103: Pre-TOM (SQL Server 2012 and 2014)</a:t>
            </a:r>
          </a:p>
          <a:p>
            <a:pPr lvl="1"/>
            <a:r>
              <a:rPr lang="en-US"/>
              <a:t>1200 (SQL Server 2016)</a:t>
            </a:r>
          </a:p>
          <a:p>
            <a:pPr lvl="1"/>
            <a:r>
              <a:rPr lang="en-US"/>
              <a:t>1400 (SQL Server 2017)</a:t>
            </a:r>
          </a:p>
          <a:p>
            <a:pPr lvl="1"/>
            <a:r>
              <a:rPr lang="en-US"/>
              <a:t>1500 (SQL Server 2019)</a:t>
            </a:r>
          </a:p>
          <a:p>
            <a:pPr lvl="1"/>
            <a:r>
              <a:rPr lang="en-US"/>
              <a:t>1600 (SQL Server 2022)</a:t>
            </a:r>
          </a:p>
          <a:p>
            <a:pPr lvl="1"/>
            <a:r>
              <a:rPr lang="en-US"/>
              <a:t>- and many levels in between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EFDC6-5A87-9AD2-8C62-10C13643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608" y="893851"/>
            <a:ext cx="4868017" cy="54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88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0375-4F88-4707-42C3-3B8BDB83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Compatibility gotchas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F1729-717D-8727-77CF-0DE6C6844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06718"/>
          </a:xfrm>
        </p:spPr>
        <p:txBody>
          <a:bodyPr>
            <a:normAutofit fontScale="70000" lnSpcReduction="20000"/>
          </a:bodyPr>
          <a:lstStyle/>
          <a:p>
            <a:r>
              <a:rPr lang="en-GB" err="1"/>
              <a:t>CompatibilityLevel</a:t>
            </a:r>
            <a:r>
              <a:rPr lang="en-GB"/>
              <a:t>:</a:t>
            </a:r>
          </a:p>
          <a:p>
            <a:pPr lvl="1"/>
            <a:r>
              <a:rPr lang="en-GB"/>
              <a:t>Upgrades always possible</a:t>
            </a:r>
          </a:p>
          <a:p>
            <a:pPr lvl="1"/>
            <a:r>
              <a:rPr lang="en-GB"/>
              <a:t>In-place downgrades not possible</a:t>
            </a:r>
          </a:p>
          <a:p>
            <a:pPr lvl="1"/>
            <a:r>
              <a:rPr lang="en-GB"/>
              <a:t>Offline downgrades only possible when model doesn’t use any features of the lower level</a:t>
            </a:r>
          </a:p>
          <a:p>
            <a:r>
              <a:rPr lang="en-GB" err="1"/>
              <a:t>CompatibilityMode</a:t>
            </a:r>
            <a:endParaRPr lang="en-GB"/>
          </a:p>
          <a:p>
            <a:pPr lvl="1"/>
            <a:r>
              <a:rPr lang="en-GB" err="1"/>
              <a:t>AnalysisServices</a:t>
            </a:r>
            <a:r>
              <a:rPr lang="en-GB"/>
              <a:t> </a:t>
            </a:r>
            <a:r>
              <a:rPr lang="en-GB">
                <a:sym typeface="Wingdings" panose="05000000000000000000" pitchFamily="2" charset="2"/>
              </a:rPr>
              <a:t></a:t>
            </a:r>
            <a:r>
              <a:rPr lang="en-GB"/>
              <a:t> </a:t>
            </a:r>
            <a:r>
              <a:rPr lang="en-GB" err="1"/>
              <a:t>PowerBI</a:t>
            </a:r>
            <a:r>
              <a:rPr lang="en-GB"/>
              <a:t> always possible</a:t>
            </a:r>
          </a:p>
          <a:p>
            <a:pPr lvl="1"/>
            <a:r>
              <a:rPr lang="en-GB"/>
              <a:t>Reverse only when model uses no </a:t>
            </a:r>
            <a:r>
              <a:rPr lang="en-GB" err="1"/>
              <a:t>PowerBI</a:t>
            </a:r>
            <a:r>
              <a:rPr lang="en-GB"/>
              <a:t>-specific features</a:t>
            </a:r>
          </a:p>
          <a:p>
            <a:r>
              <a:rPr lang="en-GB" err="1"/>
              <a:t>PowerBI</a:t>
            </a:r>
            <a:r>
              <a:rPr lang="en-GB"/>
              <a:t> specific features</a:t>
            </a:r>
          </a:p>
          <a:p>
            <a:pPr lvl="1"/>
            <a:r>
              <a:rPr lang="en-GB"/>
              <a:t>Implicit data sources</a:t>
            </a:r>
          </a:p>
          <a:p>
            <a:pPr lvl="1"/>
            <a:r>
              <a:rPr lang="en-GB"/>
              <a:t>Direct Lake mode</a:t>
            </a:r>
          </a:p>
          <a:p>
            <a:pPr lvl="1"/>
            <a:r>
              <a:rPr lang="en-GB"/>
              <a:t>Composite models</a:t>
            </a:r>
          </a:p>
          <a:p>
            <a:pPr lvl="1"/>
            <a:r>
              <a:rPr lang="en-GB"/>
              <a:t>…and more: </a:t>
            </a:r>
            <a:r>
              <a:rPr lang="en-GB">
                <a:hlinkClick r:id="rId3"/>
              </a:rPr>
              <a:t>https://powerbi.microsoft.com/en-us/blog/power-bi-premium-and-azure-analysis-services/</a:t>
            </a:r>
            <a:r>
              <a:rPr lang="en-GB"/>
              <a:t>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7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C00D-5EBA-58D7-5D64-62D6A05B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One size never fits all…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1EAFB-0F5D-DE4D-AD93-0EB7354D2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157743"/>
          </a:xfrm>
        </p:spPr>
        <p:txBody>
          <a:bodyPr/>
          <a:lstStyle/>
          <a:p>
            <a:r>
              <a:rPr lang="en-GB"/>
              <a:t>Programmability / extensibility is key to making your platform appeal to the widest possible audience</a:t>
            </a:r>
          </a:p>
          <a:p>
            <a:pPr lvl="1"/>
            <a:r>
              <a:rPr lang="en-GB"/>
              <a:t>Even the Microsoft Office products have “macros”…</a:t>
            </a:r>
          </a:p>
          <a:p>
            <a:r>
              <a:rPr lang="en-GB"/>
              <a:t>Feature doesn’t exist? Bake it in yourself!</a:t>
            </a:r>
          </a:p>
          <a:p>
            <a:pPr lvl="1"/>
            <a:r>
              <a:rPr lang="en-GB"/>
              <a:t>MDX even had user-defined functions!</a:t>
            </a:r>
          </a:p>
          <a:p>
            <a:r>
              <a:rPr lang="en-GB"/>
              <a:t>Need to automate something? Create a script!</a:t>
            </a:r>
          </a:p>
          <a:p>
            <a:r>
              <a:rPr lang="en-GB"/>
              <a:t>Bottom line:</a:t>
            </a:r>
            <a:r>
              <a:rPr lang="en-US"/>
              <a:t> </a:t>
            </a:r>
            <a:r>
              <a:rPr lang="en-US" b="1" u="sng"/>
              <a:t>Semantic models are fully programmable!</a:t>
            </a:r>
            <a:endParaRPr lang="en-GB" b="1" u="sng"/>
          </a:p>
        </p:txBody>
      </p:sp>
    </p:spTree>
    <p:extLst>
      <p:ext uri="{BB962C8B-B14F-4D97-AF65-F5344CB8AC3E}">
        <p14:creationId xmlns:p14="http://schemas.microsoft.com/office/powerpoint/2010/main" val="3906429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A84D-797F-DE03-9B3E-8B7616F1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Client libraries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B8CD3-4DE3-D31B-5E7F-A29A9B728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29"/>
            <a:ext cx="11488838" cy="5327269"/>
          </a:xfrm>
        </p:spPr>
        <p:txBody>
          <a:bodyPr>
            <a:normAutofit fontScale="47500" lnSpcReduction="20000"/>
          </a:bodyPr>
          <a:lstStyle/>
          <a:p>
            <a:r>
              <a:rPr lang="en-GB"/>
              <a:t>MSOLAP (OLE DB provider)</a:t>
            </a:r>
          </a:p>
          <a:p>
            <a:pPr lvl="1"/>
            <a:r>
              <a:rPr lang="en-GB"/>
              <a:t>Low level native client library, for Analysis Services database connections</a:t>
            </a:r>
          </a:p>
          <a:p>
            <a:r>
              <a:rPr lang="en-GB"/>
              <a:t>AMO (Analysis Management Objects)</a:t>
            </a:r>
          </a:p>
          <a:p>
            <a:pPr lvl="1"/>
            <a:r>
              <a:rPr lang="en-GB"/>
              <a:t>Managed (.NET) client library. Used by SQL Server Management Studio and Visual Studio</a:t>
            </a:r>
          </a:p>
          <a:p>
            <a:pPr lvl="1"/>
            <a:r>
              <a:rPr lang="en-GB"/>
              <a:t>Read-write (requires admin or refresh permissions)</a:t>
            </a:r>
          </a:p>
          <a:p>
            <a:pPr lvl="1"/>
            <a:r>
              <a:rPr lang="en-GB"/>
              <a:t>Multi-dimensional models</a:t>
            </a:r>
          </a:p>
          <a:p>
            <a:pPr lvl="1"/>
            <a:r>
              <a:rPr lang="en-GB"/>
              <a:t>Data refresh</a:t>
            </a:r>
          </a:p>
          <a:p>
            <a:pPr lvl="1"/>
            <a:r>
              <a:rPr lang="en-GB"/>
              <a:t>Data mining</a:t>
            </a:r>
          </a:p>
          <a:p>
            <a:pPr lvl="1"/>
            <a:r>
              <a:rPr lang="en-GB"/>
              <a:t>Server-level properties</a:t>
            </a:r>
          </a:p>
          <a:p>
            <a:pPr lvl="1"/>
            <a:r>
              <a:rPr lang="en-GB"/>
              <a:t>Extended Events / Tracing</a:t>
            </a:r>
          </a:p>
          <a:p>
            <a:r>
              <a:rPr lang="en-US"/>
              <a:t>AMO/TOM (Tabular Object Model)</a:t>
            </a:r>
          </a:p>
          <a:p>
            <a:pPr lvl="1"/>
            <a:r>
              <a:rPr lang="en-US"/>
              <a:t>A subset of AMO, specifically for administering and working with Analysis Services servers in </a:t>
            </a:r>
            <a:r>
              <a:rPr lang="en-US" b="1"/>
              <a:t>Tabular</a:t>
            </a:r>
            <a:r>
              <a:rPr lang="en-US"/>
              <a:t> mode</a:t>
            </a:r>
          </a:p>
          <a:p>
            <a:pPr lvl="1"/>
            <a:r>
              <a:rPr lang="en-US"/>
              <a:t>Working programmatically with all objects in the Tabular Object Model</a:t>
            </a:r>
          </a:p>
          <a:p>
            <a:r>
              <a:rPr lang="en-US"/>
              <a:t>ADOMD.NET</a:t>
            </a:r>
          </a:p>
          <a:p>
            <a:pPr lvl="1"/>
            <a:r>
              <a:rPr lang="en-US"/>
              <a:t>Read-only connection</a:t>
            </a:r>
          </a:p>
          <a:p>
            <a:pPr lvl="1"/>
            <a:r>
              <a:rPr lang="en-US"/>
              <a:t>Querying using </a:t>
            </a:r>
            <a:r>
              <a:rPr lang="en-US" err="1"/>
              <a:t>cellset</a:t>
            </a:r>
            <a:r>
              <a:rPr lang="en-US"/>
              <a:t> (MDX) or tabular (DMV/DAX)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https://learn.microsoft.com/en-us/analysis-services/client-libraries?view=asallproducts-allversions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3380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0A7F-F495-5E2B-F1C5-20DBDF2B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Understanding TOM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C47F-7C13-8576-2D0A-8C6FC9CD6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32899"/>
            <a:ext cx="6518097" cy="4944064"/>
          </a:xfrm>
        </p:spPr>
        <p:txBody>
          <a:bodyPr>
            <a:normAutofit fontScale="62500" lnSpcReduction="20000"/>
          </a:bodyPr>
          <a:lstStyle/>
          <a:p>
            <a:r>
              <a:rPr lang="en-GB"/>
              <a:t>Object model that represents the metadata structure of semantic models</a:t>
            </a:r>
          </a:p>
          <a:p>
            <a:r>
              <a:rPr lang="en-GB"/>
              <a:t>Every “thing” in a semantic model represented by an “object” in TOM, e.g.:</a:t>
            </a:r>
          </a:p>
          <a:p>
            <a:pPr lvl="1"/>
            <a:r>
              <a:rPr lang="en-GB"/>
              <a:t>Tables</a:t>
            </a:r>
          </a:p>
          <a:p>
            <a:pPr lvl="1"/>
            <a:r>
              <a:rPr lang="en-GB"/>
              <a:t>Columns</a:t>
            </a:r>
          </a:p>
          <a:p>
            <a:pPr lvl="1"/>
            <a:r>
              <a:rPr lang="en-GB"/>
              <a:t>Measures</a:t>
            </a:r>
          </a:p>
          <a:p>
            <a:pPr lvl="1"/>
            <a:r>
              <a:rPr lang="en-GB"/>
              <a:t>etc.</a:t>
            </a:r>
          </a:p>
          <a:p>
            <a:r>
              <a:rPr lang="en-GB"/>
              <a:t>Backbone of the tabular modelling experience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https://learn.microsoft.com/en-us/analysis-services/tom/introduction-to-the-tabular-object-model-tom-in-analysis-services-amo?view=asallproducts-allversions</a:t>
            </a:r>
            <a:r>
              <a:rPr lang="en-GB"/>
              <a:t> </a:t>
            </a:r>
          </a:p>
        </p:txBody>
      </p:sp>
      <p:pic>
        <p:nvPicPr>
          <p:cNvPr id="2050" name="Picture 2" descr="object hierarchy diagram">
            <a:extLst>
              <a:ext uri="{FF2B5EF4-FFF2-40B4-BE49-F238E27FC236}">
                <a16:creationId xmlns:a16="http://schemas.microsoft.com/office/drawing/2014/main" id="{D6DD6F75-EB00-663F-0EE5-376EC094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487" y="0"/>
            <a:ext cx="3973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187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0A7F-F495-5E2B-F1C5-20DBDF2B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Understanding TMSL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0C47F-7C13-8576-2D0A-8C6FC9CD6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3812" y="1151618"/>
            <a:ext cx="6518097" cy="5899422"/>
          </a:xfrm>
        </p:spPr>
        <p:txBody>
          <a:bodyPr>
            <a:norm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GB" sz="1600" dirty="0"/>
              <a:t>TMSL is actually two things:</a:t>
            </a:r>
          </a:p>
          <a:p>
            <a:pPr>
              <a:lnSpc>
                <a:spcPts val="1920"/>
              </a:lnSpc>
            </a:pPr>
            <a:r>
              <a:rPr lang="en-GB" sz="1600" dirty="0"/>
              <a:t>TMSL “DDL”:</a:t>
            </a:r>
          </a:p>
          <a:p>
            <a:pPr lvl="1">
              <a:lnSpc>
                <a:spcPts val="1920"/>
              </a:lnSpc>
            </a:pPr>
            <a:r>
              <a:rPr lang="en-GB" sz="1400" dirty="0"/>
              <a:t>Just a simple JSON representation of the TOM</a:t>
            </a:r>
          </a:p>
          <a:p>
            <a:pPr lvl="1">
              <a:lnSpc>
                <a:spcPts val="1920"/>
              </a:lnSpc>
            </a:pPr>
            <a:r>
              <a:rPr lang="en-GB" sz="1400" dirty="0"/>
              <a:t>Default semantic model metadata storage format of Visual Studio and Power BI</a:t>
            </a:r>
          </a:p>
          <a:p>
            <a:pPr lvl="1">
              <a:lnSpc>
                <a:spcPts val="1920"/>
              </a:lnSpc>
            </a:pPr>
            <a:r>
              <a:rPr lang="en-GB" sz="1400" dirty="0"/>
              <a:t>Model.bim files</a:t>
            </a:r>
          </a:p>
          <a:p>
            <a:pPr lvl="1">
              <a:lnSpc>
                <a:spcPts val="1920"/>
              </a:lnSpc>
            </a:pPr>
            <a:r>
              <a:rPr lang="en-GB" sz="1400" dirty="0"/>
              <a:t>Tabular Editor’s “Save-to-folder” is also based on TMSL “DDL”, but with individual objects in the JSON tree, stored as individual files</a:t>
            </a:r>
          </a:p>
          <a:p>
            <a:pPr lvl="1">
              <a:lnSpc>
                <a:spcPts val="1920"/>
              </a:lnSpc>
            </a:pPr>
            <a:r>
              <a:rPr lang="en-GB" sz="1400" dirty="0"/>
              <a:t>Will eventually be replaced by TMDL (for better source control integration)</a:t>
            </a:r>
          </a:p>
          <a:p>
            <a:pPr>
              <a:lnSpc>
                <a:spcPts val="1920"/>
              </a:lnSpc>
            </a:pPr>
            <a:r>
              <a:rPr lang="en-GB" sz="1600" dirty="0"/>
              <a:t>TMSL “DML”:</a:t>
            </a:r>
          </a:p>
          <a:p>
            <a:pPr lvl="1">
              <a:lnSpc>
                <a:spcPts val="1920"/>
              </a:lnSpc>
            </a:pPr>
            <a:r>
              <a:rPr lang="en-GB" sz="1400" dirty="0"/>
              <a:t>Various commands and statements, expressed in JSON and often embedding TMSL “DDL”, to refresh or modify a deployed semantic model</a:t>
            </a:r>
          </a:p>
          <a:p>
            <a:pPr lvl="1">
              <a:lnSpc>
                <a:spcPts val="1920"/>
              </a:lnSpc>
            </a:pPr>
            <a:r>
              <a:rPr lang="en-GB" sz="1400" dirty="0"/>
              <a:t>Seen when using the “Script” feature in SSMS</a:t>
            </a:r>
          </a:p>
          <a:p>
            <a:pPr lvl="1">
              <a:lnSpc>
                <a:spcPts val="1920"/>
              </a:lnSpc>
            </a:pPr>
            <a:r>
              <a:rPr lang="en-GB" sz="1400" dirty="0"/>
              <a:t>Tabular Editor can generate TMSL “DML” scripts for various operations as well, for example partition merging</a:t>
            </a:r>
          </a:p>
          <a:p>
            <a:pPr lvl="1">
              <a:lnSpc>
                <a:spcPts val="1920"/>
              </a:lnSpc>
            </a:pPr>
            <a:r>
              <a:rPr lang="en-GB" sz="1400" b="1" dirty="0"/>
              <a:t>Not supported by Power BI Desktop</a:t>
            </a:r>
          </a:p>
          <a:p>
            <a:pPr>
              <a:lnSpc>
                <a:spcPts val="1920"/>
              </a:lnSpc>
            </a:pP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C724-FF9D-7B59-489D-BFD5482E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720" y="976697"/>
            <a:ext cx="4378960" cy="2400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6592AF-C4B0-FD97-A413-3AFFB2125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545" y="4431704"/>
            <a:ext cx="4334307" cy="1869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24B66B-96CD-76CC-F436-4156D5949FC3}"/>
              </a:ext>
            </a:extLst>
          </p:cNvPr>
          <p:cNvSpPr txBox="1"/>
          <p:nvPr/>
        </p:nvSpPr>
        <p:spPr>
          <a:xfrm>
            <a:off x="7688046" y="607365"/>
            <a:ext cx="13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TMSL “DDL”:</a:t>
            </a:r>
            <a:endParaRPr lang="en-D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C82F8-0366-F1FC-D6F0-F6FE15DC27FA}"/>
              </a:ext>
            </a:extLst>
          </p:cNvPr>
          <p:cNvSpPr txBox="1"/>
          <p:nvPr/>
        </p:nvSpPr>
        <p:spPr>
          <a:xfrm>
            <a:off x="7633544" y="4101329"/>
            <a:ext cx="14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TMSL “DML”: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5612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8CB4-4D1D-8F63-EE7C-CB957575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TOM vs. TMSL vs. TMDL vs. XMLA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DE44B-04E1-1EB7-0B5F-34DC8DCA4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2213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/>
              <a:t>Confused yet? </a:t>
            </a:r>
            <a:r>
              <a:rPr lang="en-GB" dirty="0">
                <a:sym typeface="Wingdings" panose="05000000000000000000" pitchFamily="2" charset="2"/>
              </a:rPr>
              <a:t> Let’s recap:</a:t>
            </a:r>
            <a:endParaRPr lang="en-GB" dirty="0"/>
          </a:p>
          <a:p>
            <a:r>
              <a:rPr lang="en-GB" dirty="0"/>
              <a:t>TOM: Programmatic object model</a:t>
            </a:r>
          </a:p>
          <a:p>
            <a:r>
              <a:rPr lang="en-US" dirty="0"/>
              <a:t>TMSL: Tabular Model Scripting Language (is actually 2 things):</a:t>
            </a:r>
          </a:p>
          <a:p>
            <a:pPr lvl="1"/>
            <a:r>
              <a:rPr lang="en-US" dirty="0"/>
              <a:t>TMSL ”DDL”: TOM when serialized to JSON (Model.bim file)</a:t>
            </a:r>
          </a:p>
          <a:p>
            <a:pPr lvl="1"/>
            <a:r>
              <a:rPr lang="en-US" dirty="0"/>
              <a:t>TMSL “DML”: Commands for performing various metadata operations, such as refreshes, partition merges, creating/altering TOM objects, etc.</a:t>
            </a:r>
          </a:p>
          <a:p>
            <a:r>
              <a:rPr lang="en-US" dirty="0"/>
              <a:t>TMDL: Tabular Model Definition Language</a:t>
            </a:r>
          </a:p>
          <a:p>
            <a:pPr lvl="1"/>
            <a:r>
              <a:rPr lang="en-US" dirty="0"/>
              <a:t>Human friendly alternative to TMSL “DDL” – more like YAML than JSON</a:t>
            </a:r>
          </a:p>
          <a:p>
            <a:r>
              <a:rPr lang="en-US" dirty="0"/>
              <a:t>XMLA: Protocol for communication between client and server</a:t>
            </a:r>
          </a:p>
          <a:p>
            <a:pPr lvl="1"/>
            <a:r>
              <a:rPr lang="en-US" dirty="0"/>
              <a:t>Used by AMO and AMO/TOM</a:t>
            </a:r>
          </a:p>
          <a:p>
            <a:pPr lvl="1"/>
            <a:r>
              <a:rPr lang="en-US" dirty="0"/>
              <a:t>Can envelope TMSL “DML” commands (but not against Power BI Desktop </a:t>
            </a:r>
            <a:r>
              <a:rPr lang="en-US" dirty="0">
                <a:sym typeface="Wingdings" panose="05000000000000000000" pitchFamily="2" charset="2"/>
              </a:rPr>
              <a:t>)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Can envelope all types of queries (MDX, DAX, DMV)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517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63009-83FC-5B5E-A526-8BFDBE093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1709738"/>
            <a:ext cx="10819130" cy="2852737"/>
          </a:xfrm>
        </p:spPr>
        <p:txBody>
          <a:bodyPr/>
          <a:lstStyle/>
          <a:p>
            <a:r>
              <a:rPr lang="en-GB" dirty="0"/>
              <a:t>Demo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ADB03-E50A-7698-DD38-E8925918C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TOM vs TMSL DDL vs TMSL DML vs TMDL vs XMLA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38857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D8F2-3948-2E56-0B71-9B6591F60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45372-0B7F-1DCD-EC77-5D271A72D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/>
              <a:t>Round-table introductions and expectations</a:t>
            </a:r>
          </a:p>
          <a:p>
            <a:r>
              <a:rPr lang="en-GB"/>
              <a:t>Introduction to AMO and TOM</a:t>
            </a:r>
          </a:p>
          <a:p>
            <a:pPr lvl="1"/>
            <a:r>
              <a:rPr lang="en-GB" dirty="0"/>
              <a:t>Demo: TOM vs TMSL vs TMDL vs XMLA</a:t>
            </a:r>
          </a:p>
          <a:p>
            <a:r>
              <a:rPr lang="en-GB" b="1" dirty="0"/>
              <a:t>TOM Exploration using Tabular Editor</a:t>
            </a:r>
          </a:p>
          <a:p>
            <a:r>
              <a:rPr lang="en-GB" b="1" dirty="0"/>
              <a:t>C# scripting with Tabular Editor</a:t>
            </a:r>
          </a:p>
          <a:p>
            <a:r>
              <a:rPr lang="en-US"/>
              <a:t>TOM Exploration using Other Tools</a:t>
            </a:r>
          </a:p>
          <a:p>
            <a:r>
              <a:rPr lang="en-US"/>
              <a:t>Advanced TOM Objects and Properties</a:t>
            </a:r>
          </a:p>
          <a:p>
            <a:r>
              <a:rPr lang="en-US"/>
              <a:t>Best Practice Analyzer and custom rules</a:t>
            </a:r>
          </a:p>
          <a:p>
            <a:r>
              <a:rPr lang="en-US"/>
              <a:t>Automation with the Tabular Editor CLI</a:t>
            </a:r>
          </a:p>
          <a:p>
            <a:r>
              <a:rPr lang="en-US"/>
              <a:t>Additional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23028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08AE-2173-EB49-91F8-DBDC8D30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wait, there’s more…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F7716-2DAF-F777-A803-D3870B25D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Conceptual Schema Definition Language (CSDLBI)</a:t>
            </a:r>
          </a:p>
          <a:p>
            <a:pPr lvl="1"/>
            <a:r>
              <a:rPr lang="en-GB" dirty="0"/>
              <a:t>Used by client tools to retrieve the metadata relevant for presenting the semantic model structure to end users</a:t>
            </a:r>
          </a:p>
          <a:p>
            <a:r>
              <a:rPr lang="en-GB" dirty="0"/>
              <a:t>Analysis Services Scripting Language (ASSL)</a:t>
            </a:r>
          </a:p>
          <a:p>
            <a:pPr lvl="1"/>
            <a:r>
              <a:rPr lang="en-GB" dirty="0"/>
              <a:t>Equivalent to TMSL DML for Multi-dimensional models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929770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55BD-5325-020A-1408-40A504F3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“New” kid on the block: </a:t>
            </a:r>
            <a:r>
              <a:rPr lang="en-GB" b="1" err="1"/>
              <a:t>TOMWrapper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FF88-3DFF-6016-3AE5-2CABDADDC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05500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.NET library originally created for Tabular Editor</a:t>
            </a:r>
          </a:p>
          <a:p>
            <a:pPr lvl="1"/>
            <a:r>
              <a:rPr lang="en-GB" dirty="0" err="1"/>
              <a:t>TOMWrapper</a:t>
            </a:r>
            <a:r>
              <a:rPr lang="en-GB" dirty="0"/>
              <a:t> as standalone client library coming soon (thanks to Mathias Thierbach @ </a:t>
            </a:r>
            <a:r>
              <a:rPr lang="en-GB" dirty="0" err="1"/>
              <a:t>pbitools</a:t>
            </a:r>
            <a:r>
              <a:rPr lang="en-GB" dirty="0"/>
              <a:t>)</a:t>
            </a:r>
          </a:p>
          <a:p>
            <a:r>
              <a:rPr lang="en-GB" dirty="0"/>
              <a:t>Wraps TOM and provides convenient access to commonly used objects and properties</a:t>
            </a:r>
          </a:p>
          <a:p>
            <a:r>
              <a:rPr lang="en-GB" dirty="0"/>
              <a:t>Tracks changes (enabling Tabular Editor to perform undo/redo)</a:t>
            </a:r>
          </a:p>
          <a:p>
            <a:r>
              <a:rPr lang="en-GB" dirty="0"/>
              <a:t>Simple dependency detection and formula fixup</a:t>
            </a:r>
          </a:p>
          <a:p>
            <a:pPr lvl="1"/>
            <a:r>
              <a:rPr lang="en-GB" dirty="0"/>
              <a:t>No actual DAX parser in TE2</a:t>
            </a:r>
          </a:p>
          <a:p>
            <a:pPr lvl="1"/>
            <a:r>
              <a:rPr lang="en-GB" dirty="0"/>
              <a:t>Based on tokenization of DAX expressions – not 100% foolproof, but gets the job done</a:t>
            </a:r>
          </a:p>
          <a:p>
            <a:r>
              <a:rPr lang="en-GB" dirty="0"/>
              <a:t>Enables Tabular Editor’s Best Practice Analyzer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02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845B-B21E-446F-C258-249A22CA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Semantic Model programmability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2C85F-582B-4FD4-9E8D-E1B89C8B6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152607"/>
          </a:xfrm>
        </p:spPr>
        <p:txBody>
          <a:bodyPr>
            <a:normAutofit fontScale="85000" lnSpcReduction="20000"/>
          </a:bodyPr>
          <a:lstStyle/>
          <a:p>
            <a:r>
              <a:rPr lang="en-GB"/>
              <a:t>C# scripts through Tabular Editor</a:t>
            </a:r>
          </a:p>
          <a:p>
            <a:r>
              <a:rPr lang="en-GB"/>
              <a:t>Managed (.NET) applications using TOMWrapper.dll</a:t>
            </a:r>
          </a:p>
          <a:p>
            <a:r>
              <a:rPr lang="en-GB"/>
              <a:t>Managed (.NET) applications using AMO/TOM directly</a:t>
            </a:r>
          </a:p>
          <a:p>
            <a:r>
              <a:rPr lang="en-GB"/>
              <a:t>TMSL scripts in SSMS</a:t>
            </a:r>
          </a:p>
          <a:p>
            <a:r>
              <a:rPr lang="en-GB"/>
              <a:t>TMSL/TMDL metadata in Notepad (or other text editor)</a:t>
            </a:r>
          </a:p>
          <a:p>
            <a:r>
              <a:rPr lang="en-GB"/>
              <a:t>Python w/Semantic Link Labs (Microsoft Fabric only)</a:t>
            </a:r>
          </a:p>
          <a:p>
            <a:r>
              <a:rPr lang="en-GB"/>
              <a:t>PowerShell</a:t>
            </a:r>
          </a:p>
          <a:p>
            <a:pPr lvl="1"/>
            <a:r>
              <a:rPr lang="en-GB"/>
              <a:t>Through Invoke-</a:t>
            </a:r>
            <a:r>
              <a:rPr lang="en-GB" err="1"/>
              <a:t>ASCmd</a:t>
            </a:r>
            <a:r>
              <a:rPr lang="en-GB"/>
              <a:t> and TMSL scripts</a:t>
            </a:r>
          </a:p>
          <a:p>
            <a:pPr lvl="1"/>
            <a:r>
              <a:rPr lang="en-GB"/>
              <a:t>PowerShell through AMO/TOM or other managed (.NET) libraries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53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845B-B21E-446F-C258-249A22CA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Semantic Model programmability</a:t>
            </a: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77DBE9-282B-589A-5669-894B01A85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46557"/>
              </p:ext>
            </p:extLst>
          </p:nvPr>
        </p:nvGraphicFramePr>
        <p:xfrm>
          <a:off x="537110" y="1196939"/>
          <a:ext cx="10887753" cy="5278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241">
                  <a:extLst>
                    <a:ext uri="{9D8B030D-6E8A-4147-A177-3AD203B41FA5}">
                      <a16:colId xmlns:a16="http://schemas.microsoft.com/office/drawing/2014/main" val="2802808841"/>
                    </a:ext>
                  </a:extLst>
                </a:gridCol>
                <a:gridCol w="3667874">
                  <a:extLst>
                    <a:ext uri="{9D8B030D-6E8A-4147-A177-3AD203B41FA5}">
                      <a16:colId xmlns:a16="http://schemas.microsoft.com/office/drawing/2014/main" val="2083465563"/>
                    </a:ext>
                  </a:extLst>
                </a:gridCol>
                <a:gridCol w="4258638">
                  <a:extLst>
                    <a:ext uri="{9D8B030D-6E8A-4147-A177-3AD203B41FA5}">
                      <a16:colId xmlns:a16="http://schemas.microsoft.com/office/drawing/2014/main" val="903801661"/>
                    </a:ext>
                  </a:extLst>
                </a:gridCol>
              </a:tblGrid>
              <a:tr h="390418"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Method</a:t>
                      </a:r>
                      <a:endParaRPr lang="en-US" sz="160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Pros</a:t>
                      </a:r>
                      <a:endParaRPr lang="en-US" sz="160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chemeClr val="bg1">
                              <a:lumMod val="10000"/>
                            </a:schemeClr>
                          </a:solidFill>
                        </a:rPr>
                        <a:t>Cons</a:t>
                      </a:r>
                      <a:endParaRPr lang="en-US" sz="1600">
                        <a:solidFill>
                          <a:schemeClr val="bg1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543755"/>
                  </a:ext>
                </a:extLst>
              </a:tr>
              <a:tr h="615166">
                <a:tc>
                  <a:txBody>
                    <a:bodyPr/>
                    <a:lstStyle/>
                    <a:p>
                      <a:r>
                        <a:rPr lang="en-GB" sz="1400"/>
                        <a:t>C# scripts through Tabular Editor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Easy to get started</a:t>
                      </a:r>
                    </a:p>
                    <a:p>
                      <a:r>
                        <a:rPr lang="en-GB" sz="1400"/>
                        <a:t>Many samples online</a:t>
                      </a:r>
                    </a:p>
                    <a:p>
                      <a:r>
                        <a:rPr lang="en-GB" sz="1400"/>
                        <a:t>Immediately see script impact in Tabular Editor</a:t>
                      </a:r>
                    </a:p>
                    <a:p>
                      <a:r>
                        <a:rPr lang="en-GB" sz="1400"/>
                        <a:t>Rollback/undo functionality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Requires 3</a:t>
                      </a:r>
                      <a:r>
                        <a:rPr lang="en-GB" sz="1400" baseline="30000"/>
                        <a:t>rd</a:t>
                      </a:r>
                      <a:r>
                        <a:rPr lang="en-GB" sz="1400"/>
                        <a:t> party tool install</a:t>
                      </a:r>
                    </a:p>
                    <a:p>
                      <a:r>
                        <a:rPr lang="en-GB" sz="1400"/>
                        <a:t>C# skills required (IntelliSense lacking)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855589"/>
                  </a:ext>
                </a:extLst>
              </a:tr>
              <a:tr h="615166">
                <a:tc>
                  <a:txBody>
                    <a:bodyPr/>
                    <a:lstStyle/>
                    <a:p>
                      <a:r>
                        <a:rPr lang="en-GB" sz="1400"/>
                        <a:t>.NET application using </a:t>
                      </a:r>
                      <a:r>
                        <a:rPr lang="en-GB" sz="1400" err="1"/>
                        <a:t>TOMWrapper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More flexible, while still compatible with C# scripts</a:t>
                      </a:r>
                    </a:p>
                    <a:p>
                      <a:r>
                        <a:rPr lang="en-GB" sz="1400"/>
                        <a:t>Can use </a:t>
                      </a:r>
                      <a:r>
                        <a:rPr lang="en-GB" sz="1400" err="1"/>
                        <a:t>VSCode</a:t>
                      </a:r>
                      <a:r>
                        <a:rPr lang="en-GB" sz="1400"/>
                        <a:t> / Visual Studio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Requires IDE installation (</a:t>
                      </a:r>
                      <a:r>
                        <a:rPr lang="en-GB" sz="1400" err="1"/>
                        <a:t>VSCode</a:t>
                      </a:r>
                      <a:r>
                        <a:rPr lang="en-GB" sz="1400"/>
                        <a:t> / VS)</a:t>
                      </a:r>
                    </a:p>
                    <a:p>
                      <a:r>
                        <a:rPr lang="en-GB" sz="1400"/>
                        <a:t>Takes time to set up initially</a:t>
                      </a:r>
                    </a:p>
                    <a:p>
                      <a:r>
                        <a:rPr lang="en-GB" sz="1400"/>
                        <a:t>Requires more custom development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482875"/>
                  </a:ext>
                </a:extLst>
              </a:tr>
              <a:tr h="615166">
                <a:tc>
                  <a:txBody>
                    <a:bodyPr/>
                    <a:lstStyle/>
                    <a:p>
                      <a:r>
                        <a:rPr lang="en-GB" sz="1400"/>
                        <a:t>.NET application using AMO/TOM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Pure 1</a:t>
                      </a:r>
                      <a:r>
                        <a:rPr lang="en-GB" sz="1400" baseline="30000"/>
                        <a:t>st</a:t>
                      </a:r>
                      <a:r>
                        <a:rPr lang="en-GB" sz="1400"/>
                        <a:t> party custom solution</a:t>
                      </a:r>
                      <a:br>
                        <a:rPr lang="en-GB" sz="1400"/>
                      </a:br>
                      <a:r>
                        <a:rPr lang="en-GB" sz="1400"/>
                        <a:t>Can use </a:t>
                      </a:r>
                      <a:r>
                        <a:rPr lang="en-GB" sz="1400" err="1"/>
                        <a:t>VSCode</a:t>
                      </a:r>
                      <a:r>
                        <a:rPr lang="en-GB" sz="1400"/>
                        <a:t> / Visual Studio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Same cons as above + no Tabular Editor specific extensions / helper methods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6428"/>
                  </a:ext>
                </a:extLst>
              </a:tr>
              <a:tr h="615166">
                <a:tc>
                  <a:txBody>
                    <a:bodyPr/>
                    <a:lstStyle/>
                    <a:p>
                      <a:r>
                        <a:rPr lang="en-GB" sz="1400"/>
                        <a:t>TMSL scripts in SSMS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Pure 1</a:t>
                      </a:r>
                      <a:r>
                        <a:rPr lang="en-GB" sz="1400" baseline="30000"/>
                        <a:t>st</a:t>
                      </a:r>
                      <a:r>
                        <a:rPr lang="en-GB" sz="1400"/>
                        <a:t> party solution</a:t>
                      </a:r>
                    </a:p>
                    <a:p>
                      <a:r>
                        <a:rPr lang="en-GB" sz="1400"/>
                        <a:t>Easy to get started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Difficult/cumbersome to achieve true programmability/automation</a:t>
                      </a:r>
                    </a:p>
                    <a:p>
                      <a:r>
                        <a:rPr lang="en-GB" sz="1400"/>
                        <a:t>Doesn’t work with PBI Desktop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220244"/>
                  </a:ext>
                </a:extLst>
              </a:tr>
              <a:tr h="615166">
                <a:tc>
                  <a:txBody>
                    <a:bodyPr/>
                    <a:lstStyle/>
                    <a:p>
                      <a:r>
                        <a:rPr lang="en-GB" sz="1400"/>
                        <a:t>Notepad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Pure 1</a:t>
                      </a:r>
                      <a:r>
                        <a:rPr lang="en-GB" sz="1400" baseline="30000"/>
                        <a:t>st</a:t>
                      </a:r>
                      <a:r>
                        <a:rPr lang="en-GB" sz="1400"/>
                        <a:t> party solution</a:t>
                      </a:r>
                    </a:p>
                    <a:p>
                      <a:r>
                        <a:rPr lang="en-GB" sz="1400"/>
                        <a:t>Easy to get started</a:t>
                      </a:r>
                    </a:p>
                    <a:p>
                      <a:r>
                        <a:rPr lang="en-GB" sz="1400"/>
                        <a:t>Pure offline solution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/>
                        <a:t>Difficult/cumbersome to achieve true programmability/automation</a:t>
                      </a:r>
                    </a:p>
                    <a:p>
                      <a:r>
                        <a:rPr lang="en-US" sz="1400"/>
                        <a:t>No syntax validation / limited 1</a:t>
                      </a:r>
                      <a:r>
                        <a:rPr lang="en-US" sz="1400" baseline="30000"/>
                        <a:t>st</a:t>
                      </a:r>
                      <a:r>
                        <a:rPr lang="en-US" sz="1400"/>
                        <a:t> party tooling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759751"/>
                  </a:ext>
                </a:extLst>
              </a:tr>
              <a:tr h="615166">
                <a:tc>
                  <a:txBody>
                    <a:bodyPr/>
                    <a:lstStyle/>
                    <a:p>
                      <a:r>
                        <a:rPr lang="en-GB" sz="1400"/>
                        <a:t>PowerShell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Pure 1</a:t>
                      </a:r>
                      <a:r>
                        <a:rPr lang="en-GB" sz="1400" baseline="30000"/>
                        <a:t>st</a:t>
                      </a:r>
                      <a:r>
                        <a:rPr lang="en-GB" sz="1400"/>
                        <a:t> party custom solution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PowerShell </a:t>
                      </a:r>
                      <a:r>
                        <a:rPr lang="en-GB" sz="1400">
                          <a:sym typeface="Wingdings" panose="05000000000000000000" pitchFamily="2" charset="2"/>
                        </a:rPr>
                        <a:t>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90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/>
                        <a:t>Semantic Link Labs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Run in Fabric Notebooks – does not require installation of any tools locally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/>
                        <a:t>Requires Microsoft Fabric / no offline mode</a:t>
                      </a:r>
                    </a:p>
                    <a:p>
                      <a:r>
                        <a:rPr lang="en-GB" sz="1400"/>
                        <a:t>Python skills required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619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3515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B874-74D2-125D-9F14-80B4E893D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Summing 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AAAC6-4421-EC9A-58AC-33F73914B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7174993" cy="5245073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Lots of terminology here - don’t be confused</a:t>
            </a:r>
          </a:p>
          <a:p>
            <a:r>
              <a:rPr lang="en-GB"/>
              <a:t>AMO/TOM is what enables us to work programmatically with semantic models</a:t>
            </a:r>
          </a:p>
          <a:p>
            <a:r>
              <a:rPr lang="en-GB"/>
              <a:t>Tabular Editor is the easiest option, most accessible option for semantic model programmability</a:t>
            </a:r>
          </a:p>
          <a:p>
            <a:r>
              <a:rPr lang="en-GB"/>
              <a:t>1</a:t>
            </a:r>
            <a:r>
              <a:rPr lang="en-GB" baseline="30000"/>
              <a:t>st</a:t>
            </a:r>
            <a:r>
              <a:rPr lang="en-GB"/>
              <a:t> party programmability options available</a:t>
            </a:r>
          </a:p>
          <a:p>
            <a:pPr lvl="1"/>
            <a:r>
              <a:rPr lang="en-GB"/>
              <a:t>Requires more code, more time, or both</a:t>
            </a:r>
          </a:p>
          <a:p>
            <a:endParaRPr lang="en-GB"/>
          </a:p>
          <a:p>
            <a:pPr lvl="1"/>
            <a:endParaRPr lang="en-US"/>
          </a:p>
        </p:txBody>
      </p:sp>
      <p:pic>
        <p:nvPicPr>
          <p:cNvPr id="3074" name="Picture 2" descr="You don't actually NEED third-party tools, but they definitely make your life easier.">
            <a:extLst>
              <a:ext uri="{FF2B5EF4-FFF2-40B4-BE49-F238E27FC236}">
                <a16:creationId xmlns:a16="http://schemas.microsoft.com/office/drawing/2014/main" id="{0BDDFC28-6DA4-5868-09E4-33A80248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489" y="636997"/>
            <a:ext cx="4106467" cy="271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41EC2B-9FD2-1210-DC19-61D53940A81E}"/>
              </a:ext>
            </a:extLst>
          </p:cNvPr>
          <p:cNvSpPr txBox="1"/>
          <p:nvPr/>
        </p:nvSpPr>
        <p:spPr>
          <a:xfrm>
            <a:off x="8142270" y="3559996"/>
            <a:ext cx="3680623" cy="21935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/>
              <a:t>You don’t strictly </a:t>
            </a:r>
            <a:r>
              <a:rPr lang="en-GB" i="1"/>
              <a:t>need</a:t>
            </a:r>
            <a:r>
              <a:rPr lang="en-GB"/>
              <a:t> Tabular Editor for advanced semantic modelling. But it </a:t>
            </a:r>
            <a:r>
              <a:rPr lang="en-GB" i="1"/>
              <a:t>will</a:t>
            </a:r>
            <a:r>
              <a:rPr lang="en-GB"/>
              <a:t> make your life easier.</a:t>
            </a:r>
          </a:p>
          <a:p>
            <a:endParaRPr lang="en-GB"/>
          </a:p>
          <a:p>
            <a:r>
              <a:rPr lang="en-US">
                <a:hlinkClick r:id="rId3"/>
              </a:rPr>
              <a:t>https://www.linkedin.com/pulse/semantic-modeling-without-third-party-tools-daniel-otykier-okr8f/</a:t>
            </a:r>
            <a:r>
              <a:rPr lang="en-GB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3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E27A9-E723-7769-9D91-03F4B33F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199"/>
            <a:ext cx="7389813" cy="3358055"/>
          </a:xfrm>
        </p:spPr>
        <p:txBody>
          <a:bodyPr anchor="t">
            <a:normAutofit/>
          </a:bodyPr>
          <a:lstStyle/>
          <a:p>
            <a:pPr marL="0"/>
            <a:r>
              <a:rPr lang="en-GB" sz="5400"/>
              <a:t>TOM Exploration using Tabular Editor</a:t>
            </a:r>
            <a:endParaRPr lang="en-US" sz="5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35EBD-D37E-5869-4C70-E3C986C3E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5082" y="5440165"/>
            <a:ext cx="6308331" cy="433958"/>
          </a:xfrm>
        </p:spPr>
        <p:txBody>
          <a:bodyPr>
            <a:normAutofit fontScale="92500"/>
          </a:bodyPr>
          <a:lstStyle/>
          <a:p>
            <a:r>
              <a:rPr lang="en-GB" sz="1400"/>
              <a:t>So much metadata. How could folks even get things done before Tabular Editor?</a:t>
            </a: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E4E16-D6BE-4D30-DACC-56AEB69D8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082" y="1906046"/>
            <a:ext cx="6102392" cy="353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82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3D2E4F-3389-36AF-BD49-0888A1445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TOM Explorer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6A21D-ED0C-924D-C18D-153F0F4E7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188566"/>
          </a:xfrm>
        </p:spPr>
        <p:txBody>
          <a:bodyPr>
            <a:normAutofit/>
          </a:bodyPr>
          <a:lstStyle/>
          <a:p>
            <a:r>
              <a:rPr lang="en-GB"/>
              <a:t>Hierarchical view of (a simplified version of) TOM</a:t>
            </a:r>
          </a:p>
          <a:p>
            <a:r>
              <a:rPr lang="en-GB"/>
              <a:t>Why doesn’t it match TOM 100%?</a:t>
            </a:r>
          </a:p>
          <a:p>
            <a:pPr lvl="1"/>
            <a:r>
              <a:rPr lang="en-GB"/>
              <a:t>TOM has objects for many things for abstraction purposes</a:t>
            </a:r>
          </a:p>
          <a:p>
            <a:pPr lvl="1"/>
            <a:r>
              <a:rPr lang="en-GB" err="1"/>
              <a:t>PartitionSourceType</a:t>
            </a:r>
            <a:r>
              <a:rPr lang="en-GB"/>
              <a:t>, </a:t>
            </a:r>
            <a:r>
              <a:rPr lang="en-GB" err="1"/>
              <a:t>DetailRowsDefinition</a:t>
            </a:r>
            <a:r>
              <a:rPr lang="en-GB"/>
              <a:t>, </a:t>
            </a:r>
            <a:r>
              <a:rPr lang="en-GB" err="1"/>
              <a:t>FormatStringDefinition</a:t>
            </a:r>
            <a:r>
              <a:rPr lang="en-GB"/>
              <a:t>, Annotation, </a:t>
            </a:r>
            <a:r>
              <a:rPr lang="en-GB" err="1"/>
              <a:t>ExtendedProperty</a:t>
            </a:r>
            <a:r>
              <a:rPr lang="en-GB"/>
              <a:t>, etc.</a:t>
            </a:r>
          </a:p>
          <a:p>
            <a:pPr lvl="1"/>
            <a:r>
              <a:rPr lang="en-GB"/>
              <a:t>Tabular Editor’s </a:t>
            </a:r>
            <a:r>
              <a:rPr lang="en-GB" b="1"/>
              <a:t>TOM Explorer </a:t>
            </a:r>
            <a:r>
              <a:rPr lang="en-GB"/>
              <a:t>only shows “important” objects</a:t>
            </a:r>
          </a:p>
          <a:p>
            <a:pPr lvl="1"/>
            <a:r>
              <a:rPr lang="en-GB"/>
              <a:t>Everything else is deferred to the </a:t>
            </a:r>
            <a:r>
              <a:rPr lang="en-GB" b="1"/>
              <a:t>Properties</a:t>
            </a:r>
            <a:r>
              <a:rPr lang="en-GB"/>
              <a:t> grid</a:t>
            </a:r>
          </a:p>
        </p:txBody>
      </p:sp>
    </p:spTree>
    <p:extLst>
      <p:ext uri="{BB962C8B-B14F-4D97-AF65-F5344CB8AC3E}">
        <p14:creationId xmlns:p14="http://schemas.microsoft.com/office/powerpoint/2010/main" val="827442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3FD7-4EF9-281C-E829-8C2BA132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Example: Calculated Table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3CB6-E6C1-54B6-D8FD-98F98ADEA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275896"/>
          </a:xfrm>
        </p:spPr>
        <p:txBody>
          <a:bodyPr/>
          <a:lstStyle/>
          <a:p>
            <a:r>
              <a:rPr lang="en-GB"/>
              <a:t>Looks like a table with no partition and an “Expression” property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Table (object)</a:t>
            </a:r>
          </a:p>
          <a:p>
            <a:r>
              <a:rPr lang="en-GB">
                <a:solidFill>
                  <a:schemeClr val="tx1">
                    <a:lumMod val="60000"/>
                    <a:lumOff val="40000"/>
                  </a:schemeClr>
                </a:solidFill>
              </a:rPr>
              <a:t>Expression (string property)</a:t>
            </a:r>
            <a:endParaRPr lang="en-US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3C6E80-5AE7-EC9A-EB15-8938151E3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699" y="2409290"/>
            <a:ext cx="6273585" cy="35291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8DA260-F5DF-926B-529E-CB2931CEAB83}"/>
              </a:ext>
            </a:extLst>
          </p:cNvPr>
          <p:cNvSpPr/>
          <p:nvPr/>
        </p:nvSpPr>
        <p:spPr>
          <a:xfrm>
            <a:off x="5876819" y="4256964"/>
            <a:ext cx="1238036" cy="47428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BCE4E-0873-E45A-8C79-F9B741D44E23}"/>
              </a:ext>
            </a:extLst>
          </p:cNvPr>
          <p:cNvSpPr/>
          <p:nvPr/>
        </p:nvSpPr>
        <p:spPr>
          <a:xfrm>
            <a:off x="7726166" y="5155175"/>
            <a:ext cx="4269118" cy="233622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3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A6D9-8A5F-EC3B-93E5-58323E58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…but in TOM, things are more complex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5F12-ABB3-1933-DFC0-D86C84CCD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094198"/>
            <a:ext cx="11488838" cy="4510471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Table (object)</a:t>
            </a:r>
          </a:p>
          <a:p>
            <a:r>
              <a:rPr lang="en-GB">
                <a:solidFill>
                  <a:schemeClr val="accent3">
                    <a:lumMod val="75000"/>
                  </a:schemeClr>
                </a:solidFill>
              </a:rPr>
              <a:t>Partition (object)</a:t>
            </a:r>
          </a:p>
          <a:p>
            <a:r>
              <a:rPr lang="en-GB">
                <a:solidFill>
                  <a:schemeClr val="bg1">
                    <a:lumMod val="50000"/>
                  </a:schemeClr>
                </a:solidFill>
              </a:rPr>
              <a:t>Partition Source (object)</a:t>
            </a:r>
          </a:p>
          <a:p>
            <a:r>
              <a:rPr lang="en-GB">
                <a:solidFill>
                  <a:schemeClr val="tx1">
                    <a:lumMod val="60000"/>
                    <a:lumOff val="40000"/>
                  </a:schemeClr>
                </a:solidFill>
              </a:rPr>
              <a:t>Expression (string property)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B7515-27F5-F6C5-5D85-8DE05EDAE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913" y="1094198"/>
            <a:ext cx="3738492" cy="5463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D893C6-782F-AA56-EA3B-5F3A6F2665EF}"/>
              </a:ext>
            </a:extLst>
          </p:cNvPr>
          <p:cNvSpPr/>
          <p:nvPr/>
        </p:nvSpPr>
        <p:spPr>
          <a:xfrm>
            <a:off x="6554912" y="1094198"/>
            <a:ext cx="3883631" cy="55223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47960E-D014-859D-DF4B-15359DD3D5D9}"/>
              </a:ext>
            </a:extLst>
          </p:cNvPr>
          <p:cNvSpPr/>
          <p:nvPr/>
        </p:nvSpPr>
        <p:spPr>
          <a:xfrm>
            <a:off x="6739846" y="3611366"/>
            <a:ext cx="3553558" cy="264559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0212DB-F1C8-66AB-91C6-1C9C2C5FD93E}"/>
              </a:ext>
            </a:extLst>
          </p:cNvPr>
          <p:cNvSpPr/>
          <p:nvPr/>
        </p:nvSpPr>
        <p:spPr>
          <a:xfrm>
            <a:off x="7028380" y="4196995"/>
            <a:ext cx="3081390" cy="178256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E8197A-B46F-4C49-C8F0-2B0794B74DED}"/>
              </a:ext>
            </a:extLst>
          </p:cNvPr>
          <p:cNvSpPr/>
          <p:nvPr/>
        </p:nvSpPr>
        <p:spPr>
          <a:xfrm>
            <a:off x="7220370" y="4495800"/>
            <a:ext cx="2714740" cy="1320477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3C6E80-5AE7-EC9A-EB15-8938151E3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75" y="4291746"/>
            <a:ext cx="4287955" cy="24121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A89A2F6-3F2A-C4C2-5466-DDB2C6EA1D9F}"/>
              </a:ext>
            </a:extLst>
          </p:cNvPr>
          <p:cNvSpPr/>
          <p:nvPr/>
        </p:nvSpPr>
        <p:spPr>
          <a:xfrm>
            <a:off x="952072" y="5558318"/>
            <a:ext cx="801385" cy="32363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87C59-9F59-1AE2-9F2D-203190C33E8E}"/>
              </a:ext>
            </a:extLst>
          </p:cNvPr>
          <p:cNvSpPr/>
          <p:nvPr/>
        </p:nvSpPr>
        <p:spPr>
          <a:xfrm>
            <a:off x="2208944" y="6164494"/>
            <a:ext cx="2908886" cy="143840"/>
          </a:xfrm>
          <a:prstGeom prst="rect">
            <a:avLst/>
          </a:prstGeom>
          <a:noFill/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09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A667-2F34-9B8B-740B-9A19EF44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simplify?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5CE6B-8505-022B-B40E-B6D0574EC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101235"/>
          </a:xfrm>
        </p:spPr>
        <p:txBody>
          <a:bodyPr>
            <a:normAutofit lnSpcReduction="10000"/>
          </a:bodyPr>
          <a:lstStyle/>
          <a:p>
            <a:r>
              <a:rPr lang="en-GB"/>
              <a:t>Calculated tables must have exactly 1 partition</a:t>
            </a:r>
          </a:p>
          <a:p>
            <a:r>
              <a:rPr lang="en-GB"/>
              <a:t>That partition must always:</a:t>
            </a:r>
          </a:p>
          <a:p>
            <a:pPr lvl="1"/>
            <a:r>
              <a:rPr lang="en-GB"/>
              <a:t>Be in </a:t>
            </a:r>
            <a:r>
              <a:rPr lang="en-GB" b="1"/>
              <a:t>import</a:t>
            </a:r>
            <a:r>
              <a:rPr lang="en-GB"/>
              <a:t> mode</a:t>
            </a:r>
          </a:p>
          <a:p>
            <a:pPr lvl="1"/>
            <a:r>
              <a:rPr lang="en-GB"/>
              <a:t>Use a </a:t>
            </a:r>
            <a:r>
              <a:rPr lang="en-GB" b="1"/>
              <a:t>calculated</a:t>
            </a:r>
            <a:r>
              <a:rPr lang="en-GB"/>
              <a:t> partition source, whose “Expression” property must be a valid DAX table expression</a:t>
            </a:r>
          </a:p>
          <a:p>
            <a:r>
              <a:rPr lang="en-GB"/>
              <a:t>If you can’t tweak or tune it, Tabular Editor won’t show it</a:t>
            </a:r>
          </a:p>
          <a:p>
            <a:r>
              <a:rPr lang="en-GB"/>
              <a:t>Advanced users can still access the </a:t>
            </a:r>
            <a:r>
              <a:rPr lang="en-GB" err="1"/>
              <a:t>TOMWrapper</a:t>
            </a:r>
            <a:r>
              <a:rPr lang="en-GB"/>
              <a:t> Partition object through C# scripts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9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FD83-4395-2FBC-BA71-36D4B7ED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About 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789F-8155-025E-E312-783AAD1A1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Daniel Otykier</a:t>
            </a:r>
          </a:p>
          <a:p>
            <a:r>
              <a:rPr lang="en-GB"/>
              <a:t>Inventor of Tabular Editor</a:t>
            </a:r>
          </a:p>
          <a:p>
            <a:r>
              <a:rPr lang="en-GB"/>
              <a:t>CTO @ Tabular Editor </a:t>
            </a:r>
            <a:r>
              <a:rPr lang="en-GB" err="1"/>
              <a:t>ApS</a:t>
            </a:r>
            <a:endParaRPr lang="en-GB"/>
          </a:p>
          <a:p>
            <a:r>
              <a:rPr lang="en-GB"/>
              <a:t>Microsoft Data Platform MVP (5 years)</a:t>
            </a:r>
          </a:p>
          <a:p>
            <a:r>
              <a:rPr lang="en-GB"/>
              <a:t>Power BI Contributor (“External Tools” ribbon)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72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B010-1F9E-EF51-2E7C-54FC0ABA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Intermezzo: I bet you haven’t heard about…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01268-D641-A6E5-D2B9-89381B441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126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Tabular Object Model contains many exotic objects and properties. Such as:</a:t>
            </a:r>
            <a:br>
              <a:rPr lang="en-GB" dirty="0"/>
            </a:br>
            <a:endParaRPr lang="en-GB" dirty="0"/>
          </a:p>
          <a:p>
            <a:r>
              <a:rPr lang="en-GB" dirty="0"/>
              <a:t>Variations?</a:t>
            </a:r>
          </a:p>
          <a:p>
            <a:r>
              <a:rPr lang="en-GB" dirty="0"/>
              <a:t>Sets?</a:t>
            </a:r>
          </a:p>
          <a:p>
            <a:r>
              <a:rPr lang="en-GB" dirty="0"/>
              <a:t>Detail Rows?</a:t>
            </a:r>
          </a:p>
          <a:p>
            <a:r>
              <a:rPr lang="en-GB" dirty="0"/>
              <a:t>Column Alignment?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8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DA477A-4AEF-2324-1D13-F0DC078D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40" y="1709738"/>
            <a:ext cx="10824210" cy="2852737"/>
          </a:xfrm>
        </p:spPr>
        <p:txBody>
          <a:bodyPr/>
          <a:lstStyle/>
          <a:p>
            <a:r>
              <a:rPr lang="en-GB" dirty="0"/>
              <a:t>Demo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E42CD-FAC8-9E08-8707-18F51ECF4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Advanced TOM objects and properties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515451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11D6-9D2A-5123-442B-D950718D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C1E8-E148-E8E8-2731-F3A51F1A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106010"/>
            <a:ext cx="11488838" cy="5208429"/>
          </a:xfrm>
        </p:spPr>
        <p:txBody>
          <a:bodyPr>
            <a:normAutofit/>
          </a:bodyPr>
          <a:lstStyle/>
          <a:p>
            <a:r>
              <a:rPr lang="en-US" sz="1600" dirty="0"/>
              <a:t>Used by Excel for drill-through in Pivot Tables</a:t>
            </a:r>
          </a:p>
          <a:p>
            <a:r>
              <a:rPr lang="en-US" sz="1600" dirty="0"/>
              <a:t>Detail Rows Expressions can be used to specify a table expression to return when doing a drill-through</a:t>
            </a:r>
          </a:p>
          <a:p>
            <a:r>
              <a:rPr lang="en-US" sz="1600" dirty="0"/>
              <a:t>Detail Rows Expressions can be defined</a:t>
            </a:r>
          </a:p>
          <a:p>
            <a:pPr lvl="1"/>
            <a:r>
              <a:rPr lang="en-US" sz="1200" dirty="0"/>
              <a:t>At the table level (will impact all measures on that table)</a:t>
            </a:r>
          </a:p>
          <a:p>
            <a:pPr lvl="1"/>
            <a:r>
              <a:rPr lang="en-US" sz="1200" dirty="0"/>
              <a:t>At the measure level (will impact just that measure)</a:t>
            </a:r>
          </a:p>
          <a:p>
            <a:r>
              <a:rPr lang="en-US" sz="1600" dirty="0"/>
              <a:t>You can refer to existing Detail Rows Expressions using DETAILSROWS( &lt;Measure&gt; 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578F4-7072-CA57-5588-A0AF72613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76" y="3905174"/>
            <a:ext cx="5508164" cy="2462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E0F7B-9E48-F018-5655-A92924F3E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670" y="3905174"/>
            <a:ext cx="5053955" cy="2685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760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11D6-9D2A-5123-442B-D950718D2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3C1E8-E148-E8E8-2731-F3A51F1A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Used by auto Date/Time in Power BI Desktop</a:t>
            </a:r>
          </a:p>
          <a:p>
            <a:r>
              <a:rPr lang="en-US" sz="2000" dirty="0"/>
              <a:t>Allows special DAX syntax for accessing hierarchies through relationships</a:t>
            </a:r>
          </a:p>
          <a:p>
            <a:pPr lvl="1"/>
            <a:r>
              <a:rPr lang="en-US" sz="1600" dirty="0"/>
              <a:t>even when the table on which the hierarchy exists is hidden / private</a:t>
            </a:r>
          </a:p>
          <a:p>
            <a:r>
              <a:rPr lang="en-US" sz="2000" dirty="0"/>
              <a:t>TBH, not sure what the benefit is, since you could already access hidden / private tables with DAX…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8D5C0-EAEE-47C7-E0F2-9967CFB2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96" y="3991110"/>
            <a:ext cx="4902004" cy="2621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45F37-290F-4522-1021-09251474E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815" y="3991110"/>
            <a:ext cx="4127995" cy="2563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972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8A265-7611-F64E-B507-6917DF176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model options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033C2-122B-85D4-EE10-946D0881E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9206" y="1252538"/>
            <a:ext cx="9105026" cy="4352925"/>
          </a:xfrm>
        </p:spPr>
      </p:pic>
    </p:spTree>
    <p:extLst>
      <p:ext uri="{BB962C8B-B14F-4D97-AF65-F5344CB8AC3E}">
        <p14:creationId xmlns:p14="http://schemas.microsoft.com/office/powerpoint/2010/main" val="2142269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79A6A-0CBA-4E42-6EA9-5A23E340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3" y="1140431"/>
            <a:ext cx="6190180" cy="3673011"/>
          </a:xfrm>
        </p:spPr>
        <p:txBody>
          <a:bodyPr/>
          <a:lstStyle/>
          <a:p>
            <a:r>
              <a:rPr lang="en-GB"/>
              <a:t>C# scripting with Tabular Editor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2F1C4-461B-BD9F-2E7A-7814AD83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35" y="1089061"/>
            <a:ext cx="4946639" cy="4952144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21C3DA-6969-ED32-0BEB-4DFE6FF8BE22}"/>
              </a:ext>
            </a:extLst>
          </p:cNvPr>
          <p:cNvSpPr txBox="1">
            <a:spLocks/>
          </p:cNvSpPr>
          <p:nvPr/>
        </p:nvSpPr>
        <p:spPr>
          <a:xfrm>
            <a:off x="6482993" y="6041205"/>
            <a:ext cx="5392632" cy="43395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457200" indent="-4572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800" kern="1200">
                <a:solidFill>
                  <a:srgbClr val="3B4244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8032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Open Sans" panose="020B0606030504020204" pitchFamily="34" charset="0"/>
              <a:buChar char="»"/>
              <a:defRPr sz="24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2604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20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7176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174875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B4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/>
              <a:t>Unlock the full potential of your semantic models with C# scripts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58135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FEB32-BA5D-9CA4-209E-9A3CECBC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C# script introduction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B6CEE-D236-EAE3-BD89-D16E2D94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6818800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954F03-07DF-F007-F7C1-D2AE137C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scripts?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6AB06D-6FFD-8536-56A1-11B636726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431949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Impossible to cater to every possible use case</a:t>
            </a:r>
          </a:p>
          <a:p>
            <a:r>
              <a:rPr lang="en-GB" dirty="0"/>
              <a:t>Scripts provide ultimate flexibility for things like:</a:t>
            </a:r>
          </a:p>
          <a:p>
            <a:pPr lvl="1"/>
            <a:r>
              <a:rPr lang="en-GB" dirty="0"/>
              <a:t>Automation</a:t>
            </a:r>
          </a:p>
          <a:p>
            <a:pPr lvl="1"/>
            <a:r>
              <a:rPr lang="en-GB" dirty="0"/>
              <a:t>Documentation</a:t>
            </a:r>
          </a:p>
          <a:p>
            <a:pPr lvl="1"/>
            <a:r>
              <a:rPr lang="en-GB" dirty="0"/>
              <a:t>Advanced workflows</a:t>
            </a:r>
          </a:p>
          <a:p>
            <a:pPr lvl="1"/>
            <a:r>
              <a:rPr lang="en-GB" dirty="0"/>
              <a:t>Applying best practices</a:t>
            </a:r>
          </a:p>
          <a:p>
            <a:r>
              <a:rPr lang="en-GB" dirty="0"/>
              <a:t>Advantage of Tabular Editor scripts</a:t>
            </a:r>
          </a:p>
          <a:p>
            <a:pPr lvl="1"/>
            <a:r>
              <a:rPr lang="en-GB" dirty="0"/>
              <a:t>View impact of script immediately in the TOM Explorer</a:t>
            </a:r>
          </a:p>
          <a:p>
            <a:pPr lvl="1"/>
            <a:r>
              <a:rPr lang="en-GB" dirty="0"/>
              <a:t>Semantic model isn’t modified until you hit the Save button</a:t>
            </a:r>
          </a:p>
          <a:p>
            <a:pPr lvl="1"/>
            <a:r>
              <a:rPr lang="en-GB" dirty="0"/>
              <a:t>Undo script execution by hitting </a:t>
            </a:r>
            <a:r>
              <a:rPr lang="en-GB" dirty="0" err="1"/>
              <a:t>Ctrl+Z</a:t>
            </a:r>
            <a:endParaRPr lang="en-GB" dirty="0"/>
          </a:p>
          <a:p>
            <a:pPr lvl="1"/>
            <a:r>
              <a:rPr lang="en-GB" dirty="0"/>
              <a:t>Write reusable scripts that take current TOM Explorer selection into account</a:t>
            </a:r>
          </a:p>
          <a:p>
            <a:pPr lvl="1"/>
            <a:r>
              <a:rPr lang="en-GB" dirty="0"/>
              <a:t>Write scripts with user interaction, with/without custom UI elements</a:t>
            </a:r>
          </a:p>
          <a:p>
            <a:pPr lvl="1"/>
            <a:r>
              <a:rPr lang="en-GB" dirty="0"/>
              <a:t>Save scripts as </a:t>
            </a:r>
            <a:r>
              <a:rPr lang="en-GB" b="1" dirty="0"/>
              <a:t>macros</a:t>
            </a:r>
            <a:r>
              <a:rPr lang="en-GB" dirty="0"/>
              <a:t> which integrate nicely with Tabular Editor’s UI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428644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4EFA80-1ECA-E920-97ED-6A5AF513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AAC1DE-DFF6-0BEB-EF41-1EA637615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8720" y="4637589"/>
            <a:ext cx="10165080" cy="1500187"/>
          </a:xfrm>
        </p:spPr>
        <p:txBody>
          <a:bodyPr/>
          <a:lstStyle/>
          <a:p>
            <a:r>
              <a:rPr lang="en-GB" dirty="0"/>
              <a:t>C# scripts and macros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580439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E72E9-EA93-4A0B-391C-1812A507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C#?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6DCFE-9F21-48B9-1A4B-6170189DB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178291"/>
          </a:xfrm>
        </p:spPr>
        <p:txBody>
          <a:bodyPr/>
          <a:lstStyle/>
          <a:p>
            <a:r>
              <a:rPr lang="en-GB"/>
              <a:t>Tabular Editor is written in C#</a:t>
            </a:r>
          </a:p>
          <a:p>
            <a:r>
              <a:rPr lang="en-GB"/>
              <a:t>AMO/TOM is written in C#</a:t>
            </a:r>
          </a:p>
          <a:p>
            <a:r>
              <a:rPr lang="en-GB"/>
              <a:t>.NET is a huge ecosystem of utility functions and libraries </a:t>
            </a:r>
          </a:p>
          <a:p>
            <a:r>
              <a:rPr lang="en-GB"/>
              <a:t>C# is fun and easy to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19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BEA1-BA3A-929C-90E5-126A7A13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Show of hands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45C9D-3029-1954-8E45-3B4CBD52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/>
              <a:t>0 hands = No, ½ hand = Somewhat, 1 hand = Yes, 2 hands = </a:t>
            </a:r>
            <a:r>
              <a:rPr lang="en-GB" b="1"/>
              <a:t>Yes, very much</a:t>
            </a:r>
          </a:p>
          <a:p>
            <a:r>
              <a:rPr lang="en-GB"/>
              <a:t>Are you familiar with Power BI semantic models or Analysis Services tabular models?</a:t>
            </a:r>
          </a:p>
          <a:p>
            <a:r>
              <a:rPr lang="en-GB"/>
              <a:t>Are you familiar with the Tabular Object Model (TOM)?</a:t>
            </a:r>
          </a:p>
          <a:p>
            <a:r>
              <a:rPr lang="en-GB"/>
              <a:t>Are you familiar with Tabular Editor (2 or 3)?</a:t>
            </a:r>
          </a:p>
          <a:p>
            <a:r>
              <a:rPr lang="en-GB"/>
              <a:t>Are you familiar with C# scripting in Tabular Editor?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AAFD-2A17-A265-3DC3-8CC8B750A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Script architecture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51473-B492-1AA7-1D3A-933BFA0C1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041722"/>
            <a:ext cx="6843649" cy="5650999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Scripts interact with </a:t>
            </a:r>
            <a:r>
              <a:rPr lang="en-GB" dirty="0" err="1"/>
              <a:t>TOMWrapper</a:t>
            </a:r>
            <a:r>
              <a:rPr lang="en-GB" dirty="0"/>
              <a:t>, not AMO/TOM</a:t>
            </a:r>
          </a:p>
          <a:p>
            <a:pPr lvl="1"/>
            <a:r>
              <a:rPr lang="en-GB" dirty="0"/>
              <a:t>Ensures change tracking, enabling Undo/Redo functionality</a:t>
            </a:r>
          </a:p>
          <a:p>
            <a:pPr lvl="1"/>
            <a:r>
              <a:rPr lang="en-GB" dirty="0"/>
              <a:t>Direct access to </a:t>
            </a:r>
            <a:r>
              <a:rPr lang="en-GB" dirty="0" err="1"/>
              <a:t>TOMWrapper</a:t>
            </a:r>
            <a:r>
              <a:rPr lang="en-GB" dirty="0"/>
              <a:t> helper methods and properties, not available in TOM, for example:</a:t>
            </a:r>
          </a:p>
          <a:p>
            <a:pPr lvl="2"/>
            <a:r>
              <a:rPr lang="en-GB" dirty="0" err="1"/>
              <a:t>Table.AddMeasure</a:t>
            </a:r>
            <a:r>
              <a:rPr lang="en-GB" dirty="0"/>
              <a:t>(…)</a:t>
            </a:r>
          </a:p>
          <a:p>
            <a:pPr lvl="2"/>
            <a:r>
              <a:rPr lang="en-GB" dirty="0" err="1"/>
              <a:t>Measure.ReferencedBy</a:t>
            </a:r>
            <a:endParaRPr lang="en-GB" dirty="0"/>
          </a:p>
          <a:p>
            <a:pPr lvl="2"/>
            <a:r>
              <a:rPr lang="en-GB" dirty="0" err="1"/>
              <a:t>Column.TranslatedNames</a:t>
            </a:r>
            <a:r>
              <a:rPr lang="en-GB" dirty="0"/>
              <a:t>["da-DK"] = …</a:t>
            </a:r>
          </a:p>
          <a:p>
            <a:r>
              <a:rPr lang="en-GB" dirty="0"/>
              <a:t>Tabular Editor script API for additional functionality</a:t>
            </a:r>
          </a:p>
          <a:p>
            <a:pPr lvl="1"/>
            <a:r>
              <a:rPr lang="en-GB" dirty="0"/>
              <a:t>Interacting with the current selection in TOM Explorer</a:t>
            </a:r>
          </a:p>
          <a:p>
            <a:pPr lvl="1"/>
            <a:r>
              <a:rPr lang="en-GB" dirty="0"/>
              <a:t>Showing information to the user</a:t>
            </a:r>
          </a:p>
          <a:p>
            <a:pPr lvl="1"/>
            <a:r>
              <a:rPr lang="en-GB" dirty="0"/>
              <a:t>Prompting the user to select an object</a:t>
            </a:r>
          </a:p>
          <a:p>
            <a:pPr lvl="1"/>
            <a:r>
              <a:rPr lang="en-GB" dirty="0"/>
              <a:t>Formatting DAX</a:t>
            </a:r>
          </a:p>
          <a:p>
            <a:pPr lvl="1"/>
            <a:r>
              <a:rPr lang="en-GB" dirty="0"/>
              <a:t>Executing DAX queries*</a:t>
            </a:r>
          </a:p>
          <a:p>
            <a:pPr lvl="1"/>
            <a:r>
              <a:rPr lang="en-GB" dirty="0"/>
              <a:t>Exporting / importing object properties</a:t>
            </a:r>
          </a:p>
          <a:p>
            <a:r>
              <a:rPr lang="en-GB" dirty="0" err="1"/>
              <a:t>System.Windows.Forms</a:t>
            </a:r>
            <a:r>
              <a:rPr lang="en-GB" dirty="0"/>
              <a:t> for custom UI</a:t>
            </a:r>
          </a:p>
          <a:p>
            <a:r>
              <a:rPr lang="en-GB" dirty="0"/>
              <a:t>Currently, no support for direct interactions with the Tabular Editor UI</a:t>
            </a:r>
          </a:p>
          <a:p>
            <a:pPr lvl="1"/>
            <a:r>
              <a:rPr lang="en-GB" dirty="0"/>
              <a:t>Load / Save / Deploy current model, run BPA,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D780D0-F6EE-FC57-C7C9-2A57355F1FDF}"/>
              </a:ext>
            </a:extLst>
          </p:cNvPr>
          <p:cNvSpPr/>
          <p:nvPr/>
        </p:nvSpPr>
        <p:spPr>
          <a:xfrm>
            <a:off x="7787812" y="1176391"/>
            <a:ext cx="4196994" cy="868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C# script</a:t>
            </a:r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C79B2D-8862-6A64-DE3B-7DF876812488}"/>
              </a:ext>
            </a:extLst>
          </p:cNvPr>
          <p:cNvSpPr/>
          <p:nvPr/>
        </p:nvSpPr>
        <p:spPr>
          <a:xfrm>
            <a:off x="8224463" y="2554902"/>
            <a:ext cx="2681553" cy="8681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Tabular Editor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script API</a:t>
            </a:r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208883-CC9B-C9EB-267B-3B4D8A908AE7}"/>
              </a:ext>
            </a:extLst>
          </p:cNvPr>
          <p:cNvSpPr/>
          <p:nvPr/>
        </p:nvSpPr>
        <p:spPr>
          <a:xfrm>
            <a:off x="10500191" y="3933414"/>
            <a:ext cx="1484614" cy="8681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TOMWrapper</a:t>
            </a:r>
            <a:endParaRPr lang="en-DK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6B68A1-DBCC-9829-47F2-B359C5C9657A}"/>
              </a:ext>
            </a:extLst>
          </p:cNvPr>
          <p:cNvSpPr/>
          <p:nvPr/>
        </p:nvSpPr>
        <p:spPr>
          <a:xfrm>
            <a:off x="10559266" y="5190230"/>
            <a:ext cx="1366464" cy="55895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AMO/TOM</a:t>
            </a:r>
            <a:endParaRPr lang="en-DK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97A609-9FA3-4598-9B88-7FCF63F97CC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9565240" y="2044557"/>
            <a:ext cx="1" cy="5103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03279B-B5AD-E03C-2C30-8E18473079D3}"/>
              </a:ext>
            </a:extLst>
          </p:cNvPr>
          <p:cNvCxnSpPr>
            <a:cxnSpLocks/>
          </p:cNvCxnSpPr>
          <p:nvPr/>
        </p:nvCxnSpPr>
        <p:spPr>
          <a:xfrm>
            <a:off x="10749337" y="3423068"/>
            <a:ext cx="0" cy="510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C3003A-BDCF-D2CB-53A5-233E9630566D}"/>
              </a:ext>
            </a:extLst>
          </p:cNvPr>
          <p:cNvCxnSpPr>
            <a:cxnSpLocks/>
          </p:cNvCxnSpPr>
          <p:nvPr/>
        </p:nvCxnSpPr>
        <p:spPr>
          <a:xfrm>
            <a:off x="11501062" y="2044557"/>
            <a:ext cx="0" cy="18888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0D21C1-741B-94BA-21A3-114B73B5B62C}"/>
              </a:ext>
            </a:extLst>
          </p:cNvPr>
          <p:cNvCxnSpPr>
            <a:cxnSpLocks/>
          </p:cNvCxnSpPr>
          <p:nvPr/>
        </p:nvCxnSpPr>
        <p:spPr>
          <a:xfrm>
            <a:off x="11258765" y="4801579"/>
            <a:ext cx="0" cy="376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94AA3BC-E6E4-AFCA-76C7-9B4A3FD021D8}"/>
              </a:ext>
            </a:extLst>
          </p:cNvPr>
          <p:cNvSpPr/>
          <p:nvPr/>
        </p:nvSpPr>
        <p:spPr>
          <a:xfrm>
            <a:off x="8517277" y="3933413"/>
            <a:ext cx="1623315" cy="8681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Tabular Editor UI</a:t>
            </a:r>
            <a:endParaRPr lang="en-DK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F729CD-E98B-6272-40C3-9A4F9B867B69}"/>
              </a:ext>
            </a:extLst>
          </p:cNvPr>
          <p:cNvCxnSpPr>
            <a:cxnSpLocks/>
          </p:cNvCxnSpPr>
          <p:nvPr/>
        </p:nvCxnSpPr>
        <p:spPr>
          <a:xfrm>
            <a:off x="9319516" y="3423068"/>
            <a:ext cx="0" cy="5103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5DBC88-0A11-3068-943C-5C2E91A31AD7}"/>
              </a:ext>
            </a:extLst>
          </p:cNvPr>
          <p:cNvCxnSpPr>
            <a:cxnSpLocks/>
          </p:cNvCxnSpPr>
          <p:nvPr/>
        </p:nvCxnSpPr>
        <p:spPr>
          <a:xfrm>
            <a:off x="10140592" y="4358079"/>
            <a:ext cx="3399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F8AB90F-75F7-A76A-619A-9B415F9C54D5}"/>
              </a:ext>
            </a:extLst>
          </p:cNvPr>
          <p:cNvSpPr/>
          <p:nvPr/>
        </p:nvSpPr>
        <p:spPr>
          <a:xfrm>
            <a:off x="7531814" y="5177630"/>
            <a:ext cx="2429839" cy="55895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System.Windows.Forms</a:t>
            </a:r>
            <a:endParaRPr lang="en-DK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3B7357-D304-4FCC-1C7E-6BAD649AFFAF}"/>
              </a:ext>
            </a:extLst>
          </p:cNvPr>
          <p:cNvCxnSpPr>
            <a:cxnSpLocks/>
          </p:cNvCxnSpPr>
          <p:nvPr/>
        </p:nvCxnSpPr>
        <p:spPr>
          <a:xfrm>
            <a:off x="7990726" y="2044557"/>
            <a:ext cx="0" cy="31456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549B74-351A-8D9F-F6C9-9FCB169B7CD6}"/>
              </a:ext>
            </a:extLst>
          </p:cNvPr>
          <p:cNvCxnSpPr>
            <a:cxnSpLocks/>
          </p:cNvCxnSpPr>
          <p:nvPr/>
        </p:nvCxnSpPr>
        <p:spPr>
          <a:xfrm>
            <a:off x="9364040" y="4801579"/>
            <a:ext cx="0" cy="3886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A2FD84-88B0-374A-03B1-FA5613881F9F}"/>
              </a:ext>
            </a:extLst>
          </p:cNvPr>
          <p:cNvSpPr txBox="1"/>
          <p:nvPr/>
        </p:nvSpPr>
        <p:spPr>
          <a:xfrm>
            <a:off x="7787812" y="6371475"/>
            <a:ext cx="425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*Only when connected to an instance of 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85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40B0-0F25-CF26-6436-2B6EF26F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C# crash course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B4EB-D479-2853-FD80-6BCA3B7D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121784"/>
          </a:xfrm>
        </p:spPr>
        <p:txBody>
          <a:bodyPr>
            <a:normAutofit fontScale="77500" lnSpcReduction="20000"/>
          </a:bodyPr>
          <a:lstStyle/>
          <a:p>
            <a:r>
              <a:rPr lang="en-GB"/>
              <a:t>C-like syntax</a:t>
            </a:r>
          </a:p>
          <a:p>
            <a:pPr lvl="1"/>
            <a:r>
              <a:rPr lang="en-GB"/>
              <a:t>curly braces to enclose scopes { … }</a:t>
            </a:r>
          </a:p>
          <a:p>
            <a:pPr lvl="1"/>
            <a:r>
              <a:rPr lang="en-GB"/>
              <a:t>all statements must end with ;</a:t>
            </a:r>
          </a:p>
          <a:p>
            <a:pPr lvl="1"/>
            <a:r>
              <a:rPr lang="en-GB"/>
              <a:t>// line comments</a:t>
            </a:r>
          </a:p>
          <a:p>
            <a:pPr lvl="1"/>
            <a:r>
              <a:rPr lang="en-GB"/>
              <a:t>/* … block comments … */</a:t>
            </a:r>
          </a:p>
          <a:p>
            <a:pPr lvl="1"/>
            <a:r>
              <a:rPr lang="en-GB"/>
              <a:t>case-sensitive</a:t>
            </a:r>
          </a:p>
          <a:p>
            <a:pPr lvl="1"/>
            <a:r>
              <a:rPr lang="en-GB"/>
              <a:t>whitespace (including line breaks) is ignored</a:t>
            </a:r>
          </a:p>
          <a:p>
            <a:pPr lvl="1"/>
            <a:r>
              <a:rPr lang="en-GB"/>
              <a:t>all keywords are lowercase</a:t>
            </a:r>
          </a:p>
          <a:p>
            <a:pPr lvl="1"/>
            <a:r>
              <a:rPr lang="en-GB"/>
              <a:t>= (single equal sign) for assignments</a:t>
            </a:r>
          </a:p>
          <a:p>
            <a:pPr lvl="1"/>
            <a:r>
              <a:rPr lang="en-GB"/>
              <a:t>== (double equal sign) for comparisons</a:t>
            </a:r>
          </a:p>
          <a:p>
            <a:pPr lvl="1"/>
            <a:r>
              <a:rPr lang="en-GB"/>
              <a:t>Ternary operator: </a:t>
            </a:r>
            <a:r>
              <a:rPr lang="en-US"/>
              <a:t>&lt;condition&gt; ? &lt;</a:t>
            </a:r>
            <a:r>
              <a:rPr lang="en-US" err="1"/>
              <a:t>if_true</a:t>
            </a:r>
            <a:r>
              <a:rPr lang="en-US"/>
              <a:t>&gt; : &lt;</a:t>
            </a:r>
            <a:r>
              <a:rPr lang="en-US" err="1"/>
              <a:t>if_false</a:t>
            </a:r>
            <a:r>
              <a:rPr lang="en-US"/>
              <a:t>&gt;</a:t>
            </a:r>
            <a:endParaRPr lang="en-GB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056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9CD0-AF5A-214A-FE26-7DFF43877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C# crash course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FC10-25E0-56E2-1A6C-9D96FEEE9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296444"/>
          </a:xfrm>
        </p:spPr>
        <p:txBody>
          <a:bodyPr>
            <a:normAutofit fontScale="47500" lnSpcReduction="20000"/>
          </a:bodyPr>
          <a:lstStyle/>
          <a:p>
            <a:r>
              <a:rPr lang="en-GB"/>
              <a:t>Primitive types:</a:t>
            </a:r>
          </a:p>
          <a:p>
            <a:pPr lvl="1"/>
            <a:r>
              <a:rPr lang="en-GB"/>
              <a:t>int, decimal, double, bool, </a:t>
            </a:r>
            <a:r>
              <a:rPr lang="en-GB" err="1"/>
              <a:t>DateTime</a:t>
            </a:r>
            <a:r>
              <a:rPr lang="en-GB"/>
              <a:t>, string</a:t>
            </a:r>
          </a:p>
          <a:p>
            <a:r>
              <a:rPr lang="en-GB"/>
              <a:t>Variable assignment:</a:t>
            </a:r>
          </a:p>
          <a:p>
            <a:pPr lvl="1"/>
            <a:r>
              <a:rPr lang="en-GB"/>
              <a:t>var result = 1 + 2;</a:t>
            </a:r>
          </a:p>
          <a:p>
            <a:r>
              <a:rPr lang="en-GB"/>
              <a:t>Method call:</a:t>
            </a:r>
          </a:p>
          <a:p>
            <a:pPr lvl="1"/>
            <a:r>
              <a:rPr lang="en-GB"/>
              <a:t>Info("Hello world!");</a:t>
            </a:r>
          </a:p>
          <a:p>
            <a:r>
              <a:rPr lang="en-GB"/>
              <a:t>Enums:</a:t>
            </a:r>
          </a:p>
          <a:p>
            <a:pPr lvl="1"/>
            <a:r>
              <a:rPr lang="en-GB" err="1">
                <a:latin typeface="Consolas" panose="020B0609020204030204" pitchFamily="49" charset="0"/>
              </a:rPr>
              <a:t>enum</a:t>
            </a:r>
            <a:r>
              <a:rPr lang="en-GB">
                <a:latin typeface="Consolas" panose="020B0609020204030204" pitchFamily="49" charset="0"/>
              </a:rPr>
              <a:t> Gender { Female, Male, Other }</a:t>
            </a:r>
          </a:p>
          <a:p>
            <a:r>
              <a:rPr lang="en-GB"/>
              <a:t>Objects (can contain fields and methods)</a:t>
            </a:r>
          </a:p>
          <a:p>
            <a:pPr lvl="1"/>
            <a:r>
              <a:rPr lang="en-GB">
                <a:latin typeface="Consolas" panose="020B0609020204030204" pitchFamily="49" charset="0"/>
              </a:rPr>
              <a:t>class Person {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  public string Name;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  public </a:t>
            </a:r>
            <a:r>
              <a:rPr lang="en-GB" err="1">
                <a:latin typeface="Consolas" panose="020B0609020204030204" pitchFamily="49" charset="0"/>
              </a:rPr>
              <a:t>DateTime</a:t>
            </a:r>
            <a:r>
              <a:rPr lang="en-GB">
                <a:latin typeface="Consolas" panose="020B0609020204030204" pitchFamily="49" charset="0"/>
              </a:rPr>
              <a:t> </a:t>
            </a:r>
            <a:r>
              <a:rPr lang="en-GB" err="1">
                <a:latin typeface="Consolas" panose="020B0609020204030204" pitchFamily="49" charset="0"/>
              </a:rPr>
              <a:t>BirthDate</a:t>
            </a:r>
            <a:r>
              <a:rPr lang="en-GB">
                <a:latin typeface="Consolas" panose="020B0609020204030204" pitchFamily="49" charset="0"/>
              </a:rPr>
              <a:t>;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  public Gender </a:t>
            </a:r>
            <a:r>
              <a:rPr lang="en-GB" err="1">
                <a:latin typeface="Consolas" panose="020B0609020204030204" pitchFamily="49" charset="0"/>
              </a:rPr>
              <a:t>Gender</a:t>
            </a:r>
            <a:r>
              <a:rPr lang="en-GB">
                <a:latin typeface="Consolas" panose="020B0609020204030204" pitchFamily="49" charset="0"/>
              </a:rPr>
              <a:t>;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  public int </a:t>
            </a:r>
            <a:r>
              <a:rPr lang="en-GB" err="1">
                <a:latin typeface="Consolas" panose="020B0609020204030204" pitchFamily="49" charset="0"/>
              </a:rPr>
              <a:t>GetAge</a:t>
            </a:r>
            <a:r>
              <a:rPr lang="en-GB">
                <a:latin typeface="Consolas" panose="020B0609020204030204" pitchFamily="49" charset="0"/>
              </a:rPr>
              <a:t>() {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      return (int)((</a:t>
            </a:r>
            <a:r>
              <a:rPr lang="en-GB" err="1">
                <a:latin typeface="Consolas" panose="020B0609020204030204" pitchFamily="49" charset="0"/>
              </a:rPr>
              <a:t>DateTime.Now</a:t>
            </a:r>
            <a:r>
              <a:rPr lang="en-GB">
                <a:latin typeface="Consolas" panose="020B0609020204030204" pitchFamily="49" charset="0"/>
              </a:rPr>
              <a:t> - </a:t>
            </a:r>
            <a:r>
              <a:rPr lang="en-GB" err="1">
                <a:latin typeface="Consolas" panose="020B0609020204030204" pitchFamily="49" charset="0"/>
              </a:rPr>
              <a:t>BirthDate</a:t>
            </a:r>
            <a:r>
              <a:rPr lang="en-GB">
                <a:latin typeface="Consolas" panose="020B0609020204030204" pitchFamily="49" charset="0"/>
              </a:rPr>
              <a:t>).</a:t>
            </a:r>
            <a:r>
              <a:rPr lang="en-GB" err="1">
                <a:latin typeface="Consolas" panose="020B0609020204030204" pitchFamily="49" charset="0"/>
              </a:rPr>
              <a:t>TotalDays</a:t>
            </a:r>
            <a:r>
              <a:rPr lang="en-GB">
                <a:latin typeface="Consolas" panose="020B0609020204030204" pitchFamily="49" charset="0"/>
              </a:rPr>
              <a:t> / 365.2425);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  }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}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var person1 = new Person { Name = "Daniel", </a:t>
            </a:r>
            <a:r>
              <a:rPr lang="en-GB" err="1">
                <a:latin typeface="Consolas" panose="020B0609020204030204" pitchFamily="49" charset="0"/>
              </a:rPr>
              <a:t>BirthDate</a:t>
            </a:r>
            <a:r>
              <a:rPr lang="en-GB">
                <a:latin typeface="Consolas" panose="020B0609020204030204" pitchFamily="49" charset="0"/>
              </a:rPr>
              <a:t> = new </a:t>
            </a:r>
            <a:r>
              <a:rPr lang="en-GB" err="1">
                <a:latin typeface="Consolas" panose="020B0609020204030204" pitchFamily="49" charset="0"/>
              </a:rPr>
              <a:t>DateTime</a:t>
            </a:r>
            <a:r>
              <a:rPr lang="en-GB">
                <a:latin typeface="Consolas" panose="020B0609020204030204" pitchFamily="49" charset="0"/>
              </a:rPr>
              <a:t>(1984, 12, 21), Gender = </a:t>
            </a:r>
            <a:r>
              <a:rPr lang="en-GB" err="1">
                <a:latin typeface="Consolas" panose="020B0609020204030204" pitchFamily="49" charset="0"/>
              </a:rPr>
              <a:t>Gender.Male</a:t>
            </a:r>
            <a:r>
              <a:rPr lang="en-GB">
                <a:latin typeface="Consolas" panose="020B0609020204030204" pitchFamily="49" charset="0"/>
              </a:rPr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3841776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EF28-BD79-B80D-CD21-660285B7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C# crash course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23E08-B478-2C70-339D-539FF9704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07" y="1197450"/>
            <a:ext cx="11488838" cy="5777390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C# strings</a:t>
            </a:r>
          </a:p>
          <a:p>
            <a:pPr lvl="1"/>
            <a:r>
              <a:rPr lang="en-GB" dirty="0"/>
              <a:t>Defined using " (double quotes)</a:t>
            </a:r>
          </a:p>
          <a:p>
            <a:pPr lvl="1"/>
            <a:r>
              <a:rPr lang="en-GB" dirty="0"/>
              <a:t>\ (backslash) is the escape character</a:t>
            </a:r>
          </a:p>
          <a:p>
            <a:pPr lvl="1"/>
            <a:r>
              <a:rPr lang="en-GB" dirty="0"/>
              <a:t>\" inserts a double-quote in the string</a:t>
            </a:r>
          </a:p>
          <a:p>
            <a:pPr lvl="1"/>
            <a:r>
              <a:rPr lang="en-GB" dirty="0"/>
              <a:t>\r\n inserts a line break</a:t>
            </a:r>
          </a:p>
          <a:p>
            <a:pPr lvl="1"/>
            <a:r>
              <a:rPr lang="en-GB" dirty="0"/>
              <a:t>\t inserts a tab</a:t>
            </a:r>
          </a:p>
          <a:p>
            <a:r>
              <a:rPr lang="en-GB" dirty="0"/>
              <a:t>C# verbatim strings</a:t>
            </a:r>
          </a:p>
          <a:p>
            <a:pPr lvl="1"/>
            <a:r>
              <a:rPr lang="en-GB" dirty="0"/>
              <a:t>Defined using @" (at sign + double quote)</a:t>
            </a:r>
          </a:p>
          <a:p>
            <a:pPr lvl="1"/>
            <a:r>
              <a:rPr lang="en-GB" dirty="0"/>
              <a:t>Allows strings to span multiple lines of code, preserving line breaks</a:t>
            </a:r>
          </a:p>
          <a:p>
            <a:pPr lvl="1"/>
            <a:r>
              <a:rPr lang="en-GB" dirty="0"/>
              <a:t>No backslash escape – instead escape double quotes by repeating them: "“</a:t>
            </a:r>
          </a:p>
          <a:p>
            <a:r>
              <a:rPr lang="en-GB" dirty="0" err="1"/>
              <a:t>string.Format</a:t>
            </a:r>
            <a:r>
              <a:rPr lang="en-GB" dirty="0"/>
              <a:t>(string format, params object[] </a:t>
            </a:r>
            <a:r>
              <a:rPr lang="en-GB" dirty="0" err="1"/>
              <a:t>args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Used to insert values into string placeholders. Placeholders are denoted with: {0}, {1}, {2}, etc.</a:t>
            </a:r>
          </a:p>
          <a:p>
            <a:pPr lvl="1"/>
            <a:r>
              <a:rPr lang="en-GB" dirty="0"/>
              <a:t>Since we also use curly braces in DAX, we sometimes need to escape with double-</a:t>
            </a:r>
            <a:r>
              <a:rPr lang="en-GB" dirty="0" err="1"/>
              <a:t>curlys</a:t>
            </a:r>
            <a:r>
              <a:rPr lang="en-GB" dirty="0"/>
              <a:t>:</a:t>
            </a:r>
            <a:br>
              <a:rPr lang="en-GB" dirty="0"/>
            </a:br>
            <a:r>
              <a:rPr lang="en-GB" dirty="0"/>
              <a:t>{{ \"{0}\" }}</a:t>
            </a:r>
          </a:p>
          <a:p>
            <a:r>
              <a:rPr lang="en-GB" dirty="0" err="1"/>
              <a:t>string.Join</a:t>
            </a:r>
            <a:r>
              <a:rPr lang="en-GB" dirty="0"/>
              <a:t>(string separator, </a:t>
            </a:r>
            <a:r>
              <a:rPr lang="en-GB" dirty="0" err="1"/>
              <a:t>IEnumerable</a:t>
            </a:r>
            <a:r>
              <a:rPr lang="en-GB" dirty="0"/>
              <a:t>&lt;string&gt; </a:t>
            </a:r>
            <a:r>
              <a:rPr lang="en-GB" dirty="0" err="1"/>
              <a:t>args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Useful when you need to concatenate multiple strings into one</a:t>
            </a:r>
          </a:p>
          <a:p>
            <a:r>
              <a:rPr lang="en-GB" dirty="0"/>
              <a:t>Interpolated strings, $"Hello {name}", not supported in C# scripts in TE2</a:t>
            </a:r>
          </a:p>
          <a:p>
            <a:pPr lvl="1"/>
            <a:r>
              <a:rPr lang="en-GB" dirty="0"/>
              <a:t>Unless you specify a custom C# compiler: </a:t>
            </a:r>
            <a:r>
              <a:rPr lang="en-GB" dirty="0">
                <a:hlinkClick r:id="rId3"/>
              </a:rPr>
              <a:t>https://docs.tabulareditor.com/te2/Advanced-Scripting.html#compiling-with-roslyn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35476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FB6C-35CA-6370-79EE-429031B0B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C# crash course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6311-B029-F337-752C-078DD1386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265622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Member access:</a:t>
            </a:r>
          </a:p>
          <a:p>
            <a:pPr lvl="1"/>
            <a:r>
              <a:rPr lang="en-GB"/>
              <a:t>Info(person1.Age);</a:t>
            </a:r>
          </a:p>
          <a:p>
            <a:r>
              <a:rPr lang="en-US"/>
              <a:t>Built-in collections and generics:</a:t>
            </a:r>
          </a:p>
          <a:p>
            <a:pPr lvl="1"/>
            <a:r>
              <a:rPr lang="en-US"/>
              <a:t>var people = new List&lt;Person&gt;{ person1, person2, person3 };</a:t>
            </a:r>
          </a:p>
          <a:p>
            <a:pPr lvl="1"/>
            <a:r>
              <a:rPr lang="en-US"/>
              <a:t>var </a:t>
            </a:r>
            <a:r>
              <a:rPr lang="en-US" err="1"/>
              <a:t>peopleByName</a:t>
            </a:r>
            <a:r>
              <a:rPr lang="en-US"/>
              <a:t> = new Dictionary&lt;string, Person&gt;();</a:t>
            </a:r>
            <a:br>
              <a:rPr lang="en-US"/>
            </a:br>
            <a:r>
              <a:rPr lang="en-US" err="1"/>
              <a:t>peopleByName.Add</a:t>
            </a:r>
            <a:r>
              <a:rPr lang="en-US"/>
              <a:t>(person1.Name, person1);</a:t>
            </a:r>
            <a:br>
              <a:rPr lang="en-US"/>
            </a:br>
            <a:r>
              <a:rPr lang="en-US" err="1"/>
              <a:t>peopleByName.Add</a:t>
            </a:r>
            <a:r>
              <a:rPr lang="en-US"/>
              <a:t>(person2.Name, person2);</a:t>
            </a:r>
          </a:p>
          <a:p>
            <a:r>
              <a:rPr lang="en-US"/>
              <a:t>Access by index:</a:t>
            </a:r>
          </a:p>
          <a:p>
            <a:pPr lvl="1"/>
            <a:r>
              <a:rPr lang="en-US"/>
              <a:t>people[0].</a:t>
            </a:r>
            <a:r>
              <a:rPr lang="en-US" err="1"/>
              <a:t>GetAge</a:t>
            </a:r>
            <a:r>
              <a:rPr lang="en-US"/>
              <a:t>();</a:t>
            </a:r>
          </a:p>
          <a:p>
            <a:pPr lvl="1"/>
            <a:r>
              <a:rPr lang="en-US" err="1"/>
              <a:t>peopleByName</a:t>
            </a:r>
            <a:r>
              <a:rPr lang="en-US"/>
              <a:t>["Daniel"].</a:t>
            </a:r>
            <a:r>
              <a:rPr lang="en-US" err="1"/>
              <a:t>GetAge</a:t>
            </a:r>
            <a:r>
              <a:rPr lang="en-US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06794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CA36-6CD4-2EBF-0FD0-F8839F532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C# crash course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3B403-F0E5-17FC-C08A-02B02984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3324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/>
              <a:t>Common control flow constructs:</a:t>
            </a:r>
          </a:p>
          <a:p>
            <a:pPr>
              <a:lnSpc>
                <a:spcPct val="100000"/>
              </a:lnSpc>
            </a:pPr>
            <a:r>
              <a:rPr lang="en-GB">
                <a:latin typeface="Consolas" panose="020B0609020204030204" pitchFamily="49" charset="0"/>
              </a:rPr>
              <a:t>if ( &lt;condition&gt; ) { ... }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else if ( &lt;condition&gt; ) { ... }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else { ... }</a:t>
            </a:r>
          </a:p>
          <a:p>
            <a:pPr>
              <a:lnSpc>
                <a:spcPct val="100000"/>
              </a:lnSpc>
            </a:pPr>
            <a:r>
              <a:rPr lang="en-GB">
                <a:latin typeface="Consolas" panose="020B0609020204030204" pitchFamily="49" charset="0"/>
              </a:rPr>
              <a:t>for (var i = 0; i &lt; 10; i++) { ... }</a:t>
            </a:r>
          </a:p>
          <a:p>
            <a:pPr>
              <a:lnSpc>
                <a:spcPct val="100000"/>
              </a:lnSpc>
            </a:pPr>
            <a:r>
              <a:rPr lang="en-GB">
                <a:latin typeface="Consolas" panose="020B0609020204030204" pitchFamily="49" charset="0"/>
              </a:rPr>
              <a:t>foreach (var item in collection) { ... }</a:t>
            </a:r>
          </a:p>
          <a:p>
            <a:pPr>
              <a:lnSpc>
                <a:spcPct val="100000"/>
              </a:lnSpc>
            </a:pPr>
            <a:r>
              <a:rPr lang="en-GB">
                <a:latin typeface="Consolas" panose="020B0609020204030204" pitchFamily="49" charset="0"/>
              </a:rPr>
              <a:t>while ( &lt;condition&gt; ) { ... }</a:t>
            </a:r>
          </a:p>
          <a:p>
            <a:pPr>
              <a:lnSpc>
                <a:spcPct val="100000"/>
              </a:lnSpc>
            </a:pPr>
            <a:r>
              <a:rPr lang="en-GB">
                <a:latin typeface="Consolas" panose="020B0609020204030204" pitchFamily="49" charset="0"/>
              </a:rPr>
              <a:t>do { ... } until ( &lt;condition&gt; )</a:t>
            </a:r>
          </a:p>
          <a:p>
            <a:pPr>
              <a:lnSpc>
                <a:spcPct val="100000"/>
              </a:lnSpc>
            </a:pPr>
            <a:r>
              <a:rPr lang="en-GB">
                <a:latin typeface="Consolas" panose="020B0609020204030204" pitchFamily="49" charset="0"/>
              </a:rPr>
              <a:t>switch ( &lt;expression&gt; ) {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case &lt;value1&gt;: ...; break;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case &lt;value2&gt;: ...; break;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  default: ...; break;</a:t>
            </a:r>
            <a:br>
              <a:rPr lang="en-GB">
                <a:latin typeface="Consolas" panose="020B0609020204030204" pitchFamily="49" charset="0"/>
              </a:rPr>
            </a:br>
            <a:r>
              <a:rPr lang="en-GB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GB">
              <a:latin typeface="Consolas" panose="020B0609020204030204" pitchFamily="49" charset="0"/>
            </a:endParaRPr>
          </a:p>
          <a:p>
            <a:pPr lvl="1">
              <a:lnSpc>
                <a:spcPct val="100000"/>
              </a:lnSpc>
            </a:pPr>
            <a:endParaRPr lang="en-US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337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B224-AFB8-FC60-C87E-57E89F5A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C# crash course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DA624-BEAC-4C8E-DDC6-AB2C83643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592880" cy="55327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800" dirty="0"/>
              <a:t>Object inheritance:</a:t>
            </a:r>
          </a:p>
          <a:p>
            <a:pPr lvl="1">
              <a:lnSpc>
                <a:spcPct val="100000"/>
              </a:lnSpc>
            </a:pPr>
            <a:r>
              <a:rPr lang="en-GB" sz="1600" dirty="0">
                <a:latin typeface="Consolas" panose="020B0609020204030204" pitchFamily="49" charset="0"/>
              </a:rPr>
              <a:t>class Developer: Person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{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    public string </a:t>
            </a:r>
            <a:r>
              <a:rPr lang="en-GB" sz="1600" dirty="0" err="1">
                <a:latin typeface="Consolas" panose="020B0609020204030204" pitchFamily="49" charset="0"/>
              </a:rPr>
              <a:t>PreferredLanguage</a:t>
            </a:r>
            <a:r>
              <a:rPr lang="en-GB" sz="1600" dirty="0">
                <a:latin typeface="Consolas" panose="020B0609020204030204" pitchFamily="49" charset="0"/>
              </a:rPr>
              <a:t>;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    public List&lt;string&gt; </a:t>
            </a:r>
            <a:r>
              <a:rPr lang="en-GB" sz="1600" dirty="0" err="1">
                <a:latin typeface="Consolas" panose="020B0609020204030204" pitchFamily="49" charset="0"/>
              </a:rPr>
              <a:t>KnownLanguages</a:t>
            </a:r>
            <a:r>
              <a:rPr lang="en-GB" sz="1600" dirty="0">
                <a:latin typeface="Consolas" panose="020B0609020204030204" pitchFamily="49" charset="0"/>
              </a:rPr>
              <a:t>;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}</a:t>
            </a:r>
          </a:p>
          <a:p>
            <a:pPr lvl="1">
              <a:lnSpc>
                <a:spcPct val="100000"/>
              </a:lnSpc>
            </a:pPr>
            <a:r>
              <a:rPr lang="en-GB" sz="1600" dirty="0">
                <a:latin typeface="Consolas" panose="020B0609020204030204" pitchFamily="49" charset="0"/>
              </a:rPr>
              <a:t>class Manager: Person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{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    public List&lt;Person&gt; Team;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GB" sz="1800" dirty="0"/>
              <a:t>Type checks and type casts:</a:t>
            </a:r>
          </a:p>
          <a:p>
            <a:pPr lvl="1">
              <a:lnSpc>
                <a:spcPct val="100000"/>
              </a:lnSpc>
            </a:pPr>
            <a:r>
              <a:rPr lang="en-GB" sz="1600" dirty="0">
                <a:latin typeface="Consolas" panose="020B0609020204030204" pitchFamily="49" charset="0"/>
              </a:rPr>
              <a:t>if (person1 is Developer)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{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    var dev1 = (Developer)person1;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    Info(</a:t>
            </a:r>
            <a:r>
              <a:rPr lang="en-GB" sz="1600" dirty="0" err="1">
                <a:latin typeface="Consolas" panose="020B0609020204030204" pitchFamily="49" charset="0"/>
              </a:rPr>
              <a:t>string.Format</a:t>
            </a:r>
            <a:r>
              <a:rPr lang="en-GB" sz="1600" dirty="0">
                <a:latin typeface="Consolas" panose="020B0609020204030204" pitchFamily="49" charset="0"/>
              </a:rPr>
              <a:t>("{0} knows {1} languages", dev1.Name, dev1.KnownLanguages.Count));</a:t>
            </a:r>
            <a:br>
              <a:rPr lang="en-GB" sz="1600" dirty="0">
                <a:latin typeface="Consolas" panose="020B0609020204030204" pitchFamily="49" charset="0"/>
              </a:rPr>
            </a:br>
            <a:r>
              <a:rPr lang="en-GB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9408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24064-F447-F95F-79D6-DF3F9688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C# crash 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17A3A-C1C2-6181-40F0-3A9D96F4B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263379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LINQ – insanely useful for working with collections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var </a:t>
            </a:r>
            <a:r>
              <a:rPr lang="en-US" dirty="0" err="1">
                <a:latin typeface="Consolas" panose="020B0609020204030204" pitchFamily="49" charset="0"/>
              </a:rPr>
              <a:t>averageMaleAge</a:t>
            </a:r>
            <a:r>
              <a:rPr lang="en-US" dirty="0">
                <a:latin typeface="Consolas" panose="020B0609020204030204" pitchFamily="49" charset="0"/>
              </a:rPr>
              <a:t> =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people.Where</a:t>
            </a:r>
            <a:r>
              <a:rPr lang="en-US" dirty="0">
                <a:latin typeface="Consolas" panose="020B0609020204030204" pitchFamily="49" charset="0"/>
              </a:rPr>
              <a:t>(p =&gt; </a:t>
            </a:r>
            <a:r>
              <a:rPr lang="en-US" dirty="0" err="1">
                <a:latin typeface="Consolas" panose="020B0609020204030204" pitchFamily="49" charset="0"/>
              </a:rPr>
              <a:t>p.Gender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Gender.Male</a:t>
            </a:r>
            <a:r>
              <a:rPr lang="en-US" dirty="0">
                <a:latin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.Average(p =&gt; </a:t>
            </a:r>
            <a:r>
              <a:rPr lang="en-US" dirty="0" err="1">
                <a:latin typeface="Consolas" panose="020B0609020204030204" pitchFamily="49" charset="0"/>
              </a:rPr>
              <a:t>p.Age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OfType</a:t>
            </a:r>
            <a:r>
              <a:rPr lang="en-US" dirty="0">
                <a:latin typeface="Consolas" panose="020B0609020204030204" pitchFamily="49" charset="0"/>
              </a:rPr>
              <a:t>&lt;T&gt;()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.</a:t>
            </a:r>
            <a:r>
              <a:rPr lang="en-US" dirty="0" err="1">
                <a:latin typeface="Consolas" panose="020B0609020204030204" pitchFamily="49" charset="0"/>
              </a:rPr>
              <a:t>FirstOrDefault</a:t>
            </a:r>
            <a:r>
              <a:rPr lang="en-US" dirty="0">
                <a:latin typeface="Consolas" panose="020B0609020204030204" pitchFamily="49" charset="0"/>
              </a:rPr>
              <a:t>(p =&gt; </a:t>
            </a:r>
            <a:r>
              <a:rPr lang="en-US" dirty="0" err="1">
                <a:latin typeface="Consolas" panose="020B0609020204030204" pitchFamily="49" charset="0"/>
              </a:rPr>
              <a:t>p.Age</a:t>
            </a:r>
            <a:r>
              <a:rPr lang="en-US" dirty="0">
                <a:latin typeface="Consolas" panose="020B0609020204030204" pitchFamily="49" charset="0"/>
              </a:rPr>
              <a:t> &gt;= 39)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onsolas" panose="020B0609020204030204" pitchFamily="49" charset="0"/>
              </a:rPr>
              <a:t>.Select(p =&gt; </a:t>
            </a:r>
            <a:r>
              <a:rPr lang="en-US" dirty="0" err="1">
                <a:latin typeface="Consolas" panose="020B0609020204030204" pitchFamily="49" charset="0"/>
              </a:rPr>
              <a:t>p.Name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Ubuntu" panose="020B0504030602030204" pitchFamily="34" charset="0"/>
              </a:rPr>
              <a:t>(+ many other extension methods)</a:t>
            </a:r>
          </a:p>
          <a:p>
            <a:r>
              <a:rPr lang="en-US" dirty="0"/>
              <a:t>Lambdas are just short-hand notations for methods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p =&gt; </a:t>
            </a:r>
            <a:r>
              <a:rPr lang="en-US" dirty="0" err="1">
                <a:latin typeface="Consolas" panose="020B0609020204030204" pitchFamily="49" charset="0"/>
              </a:rPr>
              <a:t>p.Gender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Gender.Male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…is equivalent to…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bool </a:t>
            </a:r>
            <a:r>
              <a:rPr lang="en-US" dirty="0" err="1">
                <a:latin typeface="Consolas" panose="020B0609020204030204" pitchFamily="49" charset="0"/>
              </a:rPr>
              <a:t>IsMale</a:t>
            </a:r>
            <a:r>
              <a:rPr lang="en-US" dirty="0">
                <a:latin typeface="Consolas" panose="020B0609020204030204" pitchFamily="49" charset="0"/>
              </a:rPr>
              <a:t>(Person p)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return </a:t>
            </a:r>
            <a:r>
              <a:rPr lang="en-US" dirty="0" err="1">
                <a:latin typeface="Consolas" panose="020B0609020204030204" pitchFamily="49" charset="0"/>
              </a:rPr>
              <a:t>p.Gender</a:t>
            </a:r>
            <a:r>
              <a:rPr lang="en-US" dirty="0">
                <a:latin typeface="Consolas" panose="020B0609020204030204" pitchFamily="49" charset="0"/>
              </a:rPr>
              <a:t> == </a:t>
            </a:r>
            <a:r>
              <a:rPr lang="en-US" dirty="0" err="1">
                <a:latin typeface="Consolas" panose="020B0609020204030204" pitchFamily="49" charset="0"/>
              </a:rPr>
              <a:t>Gender.Male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4207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81BA8-809D-C125-2180-D4D5964B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C# in Tabular Editor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5DC88-67D8-F84F-EE06-539777CDC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162880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Tabular Editor provides a special “API” for C# scripts</a:t>
            </a:r>
          </a:p>
          <a:p>
            <a:r>
              <a:rPr lang="en-GB" dirty="0"/>
              <a:t>Top-level objects:</a:t>
            </a:r>
          </a:p>
          <a:p>
            <a:pPr lvl="1"/>
            <a:r>
              <a:rPr lang="en-GB" dirty="0"/>
              <a:t>Model</a:t>
            </a:r>
          </a:p>
          <a:p>
            <a:pPr lvl="2"/>
            <a:r>
              <a:rPr lang="en-GB" dirty="0"/>
              <a:t>The root of the Tabular Object Model (as represented by </a:t>
            </a:r>
            <a:r>
              <a:rPr lang="en-GB" dirty="0" err="1"/>
              <a:t>TOMWrapper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Selected</a:t>
            </a:r>
          </a:p>
          <a:p>
            <a:pPr lvl="2"/>
            <a:r>
              <a:rPr lang="en-GB" dirty="0"/>
              <a:t>The currently selected object/objects in Tabular Editor’s TOM Explorer UI</a:t>
            </a:r>
          </a:p>
          <a:p>
            <a:r>
              <a:rPr lang="en-GB" dirty="0"/>
              <a:t>Helper methods: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Info(&lt;string&gt;);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Warning(&lt;string&gt;);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Error(&lt;string&gt;);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Output(&lt;primitive, object or collection&gt;); / &lt;primitive, object or collection&gt;.Output();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SelectColumn</a:t>
            </a:r>
            <a:r>
              <a:rPr lang="en-US" dirty="0">
                <a:latin typeface="Consolas" panose="020B0609020204030204" pitchFamily="49" charset="0"/>
              </a:rPr>
              <a:t>(&lt;columns&gt;, &lt;pre-selected&gt;, &lt;label&gt;);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SelectMeasure</a:t>
            </a:r>
            <a:r>
              <a:rPr lang="en-US" dirty="0">
                <a:latin typeface="Consolas" panose="020B0609020204030204" pitchFamily="49" charset="0"/>
              </a:rPr>
              <a:t>(&lt;measures&gt;, &lt;pre-selected&gt;, &lt;label&gt;);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SelectTable</a:t>
            </a:r>
            <a:r>
              <a:rPr lang="en-US" dirty="0">
                <a:latin typeface="Consolas" panose="020B0609020204030204" pitchFamily="49" charset="0"/>
              </a:rPr>
              <a:t>(&lt;tables&gt;, &lt;pre-selected&gt;, &lt;label&gt;);</a:t>
            </a:r>
          </a:p>
          <a:p>
            <a:pPr lvl="1"/>
            <a:r>
              <a:rPr lang="en-US" dirty="0"/>
              <a:t>(And many more… we’ll get back to that)</a:t>
            </a:r>
          </a:p>
        </p:txBody>
      </p:sp>
    </p:spTree>
    <p:extLst>
      <p:ext uri="{BB962C8B-B14F-4D97-AF65-F5344CB8AC3E}">
        <p14:creationId xmlns:p14="http://schemas.microsoft.com/office/powerpoint/2010/main" val="637196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069A-FFB0-305D-4CF8-DEA5FDCA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Differences between TE2 and TE3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31A8-4E16-58E4-C899-2126FAB5A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142332"/>
          </a:xfrm>
        </p:spPr>
        <p:txBody>
          <a:bodyPr>
            <a:normAutofit fontScale="55000" lnSpcReduction="20000"/>
          </a:bodyPr>
          <a:lstStyle/>
          <a:p>
            <a:r>
              <a:rPr lang="en-GB"/>
              <a:t>TE2 scripts </a:t>
            </a:r>
            <a:r>
              <a:rPr lang="en-GB" i="1"/>
              <a:t>generally</a:t>
            </a:r>
            <a:r>
              <a:rPr lang="en-GB"/>
              <a:t> work on TE3</a:t>
            </a:r>
          </a:p>
          <a:p>
            <a:pPr lvl="1"/>
            <a:r>
              <a:rPr lang="en-GB"/>
              <a:t>If you encounter a C# script that works in TE2, but not in TE3, please let us know: </a:t>
            </a:r>
            <a:r>
              <a:rPr lang="en-GB">
                <a:hlinkClick r:id="rId3"/>
              </a:rPr>
              <a:t>support@tabulareditor.com</a:t>
            </a:r>
            <a:r>
              <a:rPr lang="en-GB"/>
              <a:t> </a:t>
            </a:r>
          </a:p>
          <a:p>
            <a:r>
              <a:rPr lang="en-GB"/>
              <a:t>TE3 has a few public API features that </a:t>
            </a:r>
            <a:r>
              <a:rPr lang="en-GB" b="1"/>
              <a:t>do not work</a:t>
            </a:r>
            <a:r>
              <a:rPr lang="en-GB"/>
              <a:t> with TE2</a:t>
            </a:r>
          </a:p>
          <a:p>
            <a:r>
              <a:rPr lang="en-GB" dirty="0"/>
              <a:t>TE2 scripts are compiled using the </a:t>
            </a:r>
            <a:r>
              <a:rPr lang="en-GB" dirty="0" err="1"/>
              <a:t>CodeDomProvider</a:t>
            </a:r>
            <a:r>
              <a:rPr lang="en-GB" dirty="0"/>
              <a:t> in .NET Framework 4.8</a:t>
            </a:r>
          </a:p>
          <a:p>
            <a:pPr lvl="1"/>
            <a:r>
              <a:rPr lang="en-GB" dirty="0"/>
              <a:t>supports C# language features up to C# 5 (no support for interpolated strings </a:t>
            </a:r>
            <a:r>
              <a:rPr lang="en-GB" dirty="0">
                <a:sym typeface="Wingdings" panose="05000000000000000000" pitchFamily="2" charset="2"/>
              </a:rPr>
              <a:t>)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Possibility to specify custom C# compiler (for example if you have Visual Studio installed)</a:t>
            </a:r>
            <a:endParaRPr lang="en-GB" dirty="0"/>
          </a:p>
          <a:p>
            <a:r>
              <a:rPr lang="en-GB" dirty="0"/>
              <a:t>TE3 scripts are compiled using Roslyn</a:t>
            </a:r>
          </a:p>
          <a:p>
            <a:pPr lvl="1"/>
            <a:r>
              <a:rPr lang="en-GB" dirty="0"/>
              <a:t>support for all C# language features up to C# 10</a:t>
            </a:r>
          </a:p>
          <a:p>
            <a:pPr>
              <a:lnSpc>
                <a:spcPct val="110000"/>
              </a:lnSpc>
            </a:pPr>
            <a:r>
              <a:rPr lang="en-GB"/>
              <a:t>Use pre-processor directives if you must:</a:t>
            </a:r>
            <a:br>
              <a:rPr lang="en-GB"/>
            </a:br>
            <a:br>
              <a:rPr lang="en-GB"/>
            </a:br>
            <a:r>
              <a:rPr lang="en-GB" sz="1800">
                <a:latin typeface="Consolas" panose="020B0609020204030204" pitchFamily="49" charset="0"/>
              </a:rPr>
              <a:t>#if TE3</a:t>
            </a:r>
            <a:br>
              <a:rPr lang="en-GB" sz="1800">
                <a:latin typeface="Consolas" panose="020B0609020204030204" pitchFamily="49" charset="0"/>
              </a:rPr>
            </a:br>
            <a:r>
              <a:rPr lang="en-GB" sz="1800">
                <a:latin typeface="Consolas" panose="020B0609020204030204" pitchFamily="49" charset="0"/>
              </a:rPr>
              <a:t>// ... code that requires TE3 ...</a:t>
            </a:r>
            <a:br>
              <a:rPr lang="en-GB" sz="1800">
                <a:latin typeface="Consolas" panose="020B0609020204030204" pitchFamily="49" charset="0"/>
              </a:rPr>
            </a:br>
            <a:r>
              <a:rPr lang="en-GB" sz="1800">
                <a:latin typeface="Consolas" panose="020B0609020204030204" pitchFamily="49" charset="0"/>
              </a:rPr>
              <a:t>#else</a:t>
            </a:r>
            <a:br>
              <a:rPr lang="en-GB" sz="1800">
                <a:latin typeface="Consolas" panose="020B0609020204030204" pitchFamily="49" charset="0"/>
              </a:rPr>
            </a:br>
            <a:r>
              <a:rPr lang="en-GB" sz="1800">
                <a:latin typeface="Consolas" panose="020B0609020204030204" pitchFamily="49" charset="0"/>
              </a:rPr>
              <a:t>// ... code that requires TE2 ...</a:t>
            </a:r>
            <a:br>
              <a:rPr lang="en-GB" sz="1800">
                <a:latin typeface="Consolas" panose="020B0609020204030204" pitchFamily="49" charset="0"/>
              </a:rPr>
            </a:br>
            <a:r>
              <a:rPr lang="en-GB" sz="1800">
                <a:latin typeface="Consolas" panose="020B0609020204030204" pitchFamily="49" charset="0"/>
              </a:rPr>
              <a:t>#endif</a:t>
            </a:r>
            <a:endParaRPr lang="en-GB"/>
          </a:p>
          <a:p>
            <a:r>
              <a:rPr lang="en-GB"/>
              <a:t>For custom C# applications, use TOMWrapper.dll from TE2 (MIT license)</a:t>
            </a:r>
          </a:p>
          <a:p>
            <a:pPr lvl="1"/>
            <a:r>
              <a:rPr lang="en-GB"/>
              <a:t>TOMWrapper.dll (and any other file) from TE3 is commercially licensed</a:t>
            </a:r>
          </a:p>
        </p:txBody>
      </p:sp>
    </p:spTree>
    <p:extLst>
      <p:ext uri="{BB962C8B-B14F-4D97-AF65-F5344CB8AC3E}">
        <p14:creationId xmlns:p14="http://schemas.microsoft.com/office/powerpoint/2010/main" val="154798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C1B06-D8B9-0357-D8EE-6BAF81F47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to expect from this training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E3B42-CD00-AAED-247F-1BBFF025A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477670"/>
          </a:xfrm>
        </p:spPr>
        <p:txBody>
          <a:bodyPr>
            <a:normAutofit fontScale="77500" lnSpcReduction="20000"/>
          </a:bodyPr>
          <a:lstStyle/>
          <a:p>
            <a:r>
              <a:rPr lang="en-GB"/>
              <a:t>Skills gained:</a:t>
            </a:r>
          </a:p>
          <a:p>
            <a:pPr lvl="1"/>
            <a:r>
              <a:rPr lang="en-GB"/>
              <a:t>A solid understanding of the Tabular Object Model (TOM), and advanced objects/properties within it.</a:t>
            </a:r>
          </a:p>
          <a:p>
            <a:pPr lvl="1"/>
            <a:r>
              <a:rPr lang="en-GB" dirty="0"/>
              <a:t>Navigating and exploring </a:t>
            </a:r>
            <a:r>
              <a:rPr lang="en-GB"/>
              <a:t>the TOM</a:t>
            </a:r>
            <a:r>
              <a:rPr lang="en-GB" dirty="0"/>
              <a:t> with Tabular Editor</a:t>
            </a:r>
          </a:p>
          <a:p>
            <a:pPr lvl="1"/>
            <a:r>
              <a:rPr lang="en-GB" dirty="0"/>
              <a:t>A basic understanding of C# syntax</a:t>
            </a:r>
            <a:r>
              <a:rPr lang="en-GB"/>
              <a:t>, </a:t>
            </a:r>
            <a:r>
              <a:rPr lang="en-GB" dirty="0"/>
              <a:t>sufficient for writing advanced scripts in </a:t>
            </a:r>
            <a:r>
              <a:rPr lang="en-GB"/>
              <a:t>Tabular Editor</a:t>
            </a:r>
            <a:endParaRPr lang="en-GB" dirty="0"/>
          </a:p>
          <a:p>
            <a:pPr lvl="1"/>
            <a:r>
              <a:rPr lang="en-GB" dirty="0"/>
              <a:t>Practical skills for writing useful C# scripts</a:t>
            </a:r>
            <a:r>
              <a:rPr lang="en-GB"/>
              <a:t>, that make you more productive when developing Semantic Models</a:t>
            </a:r>
            <a:endParaRPr lang="en-GB" dirty="0"/>
          </a:p>
          <a:p>
            <a:pPr lvl="1"/>
            <a:r>
              <a:rPr lang="en-GB" dirty="0"/>
              <a:t>Solid understanding of how Tabular Editor’s Best Practice Analyzer works, enabling you to create custom Best Practice Analyzer rules</a:t>
            </a:r>
          </a:p>
          <a:p>
            <a:pPr lvl="1"/>
            <a:r>
              <a:rPr lang="en-GB" dirty="0"/>
              <a:t>Knowledge about other tools for TOM exploration and automation</a:t>
            </a:r>
            <a:endParaRPr lang="en-GB"/>
          </a:p>
          <a:p>
            <a:pPr lvl="1"/>
            <a:r>
              <a:rPr lang="en-GB"/>
              <a:t>Knowledge about automation, enabling advanced management scenarios for DevOps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753526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9F5EC-084D-362A-CBAA-DB93D503A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C# script exercises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B5596-56C1-8DFD-7807-6293A19A1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10637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/>
              <a:t>“Hello world!”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Basic model stats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Output selection details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Create system measure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Create SUM measures from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(Advanced) Custom UI</a:t>
            </a:r>
          </a:p>
        </p:txBody>
      </p:sp>
    </p:spTree>
    <p:extLst>
      <p:ext uri="{BB962C8B-B14F-4D97-AF65-F5344CB8AC3E}">
        <p14:creationId xmlns:p14="http://schemas.microsoft.com/office/powerpoint/2010/main" val="2904046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BD65-1057-ACC9-8C70-A12416A7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Exploring Tabular Editor’s scripting API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6820C-E105-1C1F-1339-6C7D372AB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41221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E4F113-DF4D-F014-23FC-67FF37EF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5368C2-FE0A-116C-5B60-914BD06B1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358089"/>
          </a:xfrm>
        </p:spPr>
        <p:txBody>
          <a:bodyPr/>
          <a:lstStyle/>
          <a:p>
            <a:r>
              <a:rPr lang="en-GB" dirty="0"/>
              <a:t>Previous section introduced C# scripting in Tabular Editor</a:t>
            </a:r>
          </a:p>
          <a:p>
            <a:r>
              <a:rPr lang="en-GB" dirty="0"/>
              <a:t>Top-level objects: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Model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Selected</a:t>
            </a:r>
          </a:p>
          <a:p>
            <a:r>
              <a:rPr lang="en-GB" dirty="0"/>
              <a:t>Helper methods for showing messages or interacting with the user</a:t>
            </a:r>
          </a:p>
          <a:p>
            <a:r>
              <a:rPr lang="en-GB" dirty="0"/>
              <a:t>But Tabular Editor’s scripting API can do much more…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961666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098D-E056-4B5E-BA18-75D015AC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“Selected”?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6F136-53AE-CD23-1929-870BC2361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6414705" cy="5496790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Cornerstone of reusable C# scripts</a:t>
            </a:r>
          </a:p>
          <a:p>
            <a:r>
              <a:rPr lang="en-GB" dirty="0"/>
              <a:t>Contains many properties that make it easy to examine selections of specific object types</a:t>
            </a:r>
          </a:p>
          <a:p>
            <a:r>
              <a:rPr lang="en-GB" dirty="0"/>
              <a:t>Singular property names (Measure, Column, etc.)</a:t>
            </a:r>
          </a:p>
          <a:p>
            <a:pPr lvl="1"/>
            <a:r>
              <a:rPr lang="en-GB" dirty="0"/>
              <a:t>Returns the currently selected item if, and only if, exactly 1 such item is selected – throws error otherwise</a:t>
            </a:r>
          </a:p>
          <a:p>
            <a:r>
              <a:rPr lang="en-GB" dirty="0"/>
              <a:t>Plural property names (Measure</a:t>
            </a:r>
            <a:r>
              <a:rPr lang="en-GB" b="1" dirty="0"/>
              <a:t>s</a:t>
            </a:r>
            <a:r>
              <a:rPr lang="en-GB" dirty="0"/>
              <a:t>, Column</a:t>
            </a:r>
            <a:r>
              <a:rPr lang="en-GB" b="1" dirty="0"/>
              <a:t>s</a:t>
            </a:r>
            <a:r>
              <a:rPr lang="en-GB" dirty="0"/>
              <a:t>, etc.)</a:t>
            </a:r>
          </a:p>
          <a:p>
            <a:pPr lvl="1"/>
            <a:r>
              <a:rPr lang="en-GB" dirty="0"/>
              <a:t>Returns a collection of all selected such items. If none are selected, the collection is empty.</a:t>
            </a:r>
          </a:p>
          <a:p>
            <a:r>
              <a:rPr lang="en-GB" dirty="0"/>
              <a:t> Subtypes, so you don’t need explicit casts, i.e.</a:t>
            </a:r>
          </a:p>
          <a:p>
            <a:pPr lvl="1"/>
            <a:r>
              <a:rPr lang="en-GB" dirty="0" err="1"/>
              <a:t>CalculatedTables</a:t>
            </a:r>
            <a:endParaRPr lang="en-GB" dirty="0"/>
          </a:p>
          <a:p>
            <a:pPr lvl="1"/>
            <a:r>
              <a:rPr lang="en-GB" dirty="0" err="1"/>
              <a:t>CalculatedColumns</a:t>
            </a:r>
            <a:endParaRPr lang="en-GB" dirty="0"/>
          </a:p>
          <a:p>
            <a:pPr lvl="1"/>
            <a:r>
              <a:rPr lang="en-GB" dirty="0" err="1"/>
              <a:t>CalculationGroupTables</a:t>
            </a:r>
            <a:endParaRPr lang="en-GB" dirty="0"/>
          </a:p>
          <a:p>
            <a:pPr lvl="1"/>
            <a:r>
              <a:rPr lang="en-GB" dirty="0" err="1"/>
              <a:t>SingleColumnRelationships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A4099-23C7-CC32-78AA-9F8AFB73C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635" y="159249"/>
            <a:ext cx="4668814" cy="642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44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D7BB1-DBA9-3AA0-4309-73A726E6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“Selected”?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8D58A-C4EE-BE3F-7665-A4C74D750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6" y="1253330"/>
            <a:ext cx="11338044" cy="5604669"/>
          </a:xfrm>
        </p:spPr>
        <p:txBody>
          <a:bodyPr>
            <a:normAutofit lnSpcReduction="10000"/>
          </a:bodyPr>
          <a:lstStyle/>
          <a:p>
            <a:r>
              <a:rPr lang="en-GB" sz="1800" i="1" dirty="0"/>
              <a:t>Selected</a:t>
            </a:r>
            <a:r>
              <a:rPr lang="en-GB" sz="1800" dirty="0"/>
              <a:t> </a:t>
            </a:r>
            <a:r>
              <a:rPr lang="en-GB" sz="1800" b="1" dirty="0"/>
              <a:t>collections</a:t>
            </a:r>
            <a:r>
              <a:rPr lang="en-GB" sz="1800" dirty="0"/>
              <a:t> have property getters/setters</a:t>
            </a:r>
          </a:p>
          <a:p>
            <a:pPr lvl="1"/>
            <a:r>
              <a:rPr lang="en-GB" sz="1600" dirty="0"/>
              <a:t>Shortcut to </a:t>
            </a:r>
            <a:r>
              <a:rPr lang="en-GB" sz="1600" i="1" dirty="0"/>
              <a:t>set</a:t>
            </a:r>
            <a:r>
              <a:rPr lang="en-GB" sz="1600" dirty="0"/>
              <a:t> the property value on all items in the collection at once</a:t>
            </a:r>
          </a:p>
          <a:p>
            <a:pPr lvl="1"/>
            <a:r>
              <a:rPr lang="en-GB" sz="1600" i="1" dirty="0"/>
              <a:t>Getting</a:t>
            </a:r>
            <a:r>
              <a:rPr lang="en-GB" sz="1600" dirty="0"/>
              <a:t> the property value on all items at once returns </a:t>
            </a:r>
            <a:r>
              <a:rPr lang="en-GB" sz="1600" i="1" dirty="0"/>
              <a:t>null</a:t>
            </a:r>
            <a:r>
              <a:rPr lang="en-GB" sz="1600" dirty="0"/>
              <a:t> unless all items have the same property value</a:t>
            </a:r>
          </a:p>
          <a:p>
            <a:r>
              <a:rPr lang="en-GB" sz="2200" i="1" dirty="0"/>
              <a:t>Selected</a:t>
            </a:r>
            <a:r>
              <a:rPr lang="en-GB" sz="2200" dirty="0"/>
              <a:t> collections have extension methods for:</a:t>
            </a:r>
          </a:p>
          <a:p>
            <a:pPr lvl="1"/>
            <a:r>
              <a:rPr lang="en-GB" sz="1400" dirty="0"/>
              <a:t>Renaming items in the collection (string replace or </a:t>
            </a:r>
            <a:r>
              <a:rPr lang="en-GB" sz="1400" dirty="0" err="1"/>
              <a:t>RegEx</a:t>
            </a:r>
            <a:r>
              <a:rPr lang="en-GB" sz="1400" dirty="0"/>
              <a:t>)</a:t>
            </a:r>
            <a:br>
              <a:rPr lang="en-GB" sz="1400" dirty="0"/>
            </a:br>
            <a:endParaRPr lang="en-GB" sz="1400" dirty="0"/>
          </a:p>
          <a:p>
            <a:pPr lvl="1"/>
            <a:r>
              <a:rPr lang="en-GB" sz="1400" dirty="0"/>
              <a:t>Performing string replace in the </a:t>
            </a:r>
            <a:r>
              <a:rPr lang="en-GB" sz="1400" b="1" dirty="0"/>
              <a:t>Expression</a:t>
            </a:r>
            <a:r>
              <a:rPr lang="en-GB" sz="1400" dirty="0"/>
              <a:t> property of all items*</a:t>
            </a:r>
            <a:br>
              <a:rPr lang="en-GB" sz="1400" dirty="0"/>
            </a:br>
            <a:endParaRPr lang="en-GB" sz="1400" dirty="0"/>
          </a:p>
          <a:p>
            <a:pPr lvl="1"/>
            <a:r>
              <a:rPr lang="en-GB" sz="1400" dirty="0"/>
              <a:t>Show/hide selected items in a specific perspective**</a:t>
            </a:r>
          </a:p>
          <a:p>
            <a:pPr lvl="1"/>
            <a:r>
              <a:rPr lang="en-GB" sz="1400" dirty="0"/>
              <a:t>Show/hide selected items in all perspectives**</a:t>
            </a:r>
            <a:br>
              <a:rPr lang="en-GB" sz="1400" dirty="0"/>
            </a:br>
            <a:endParaRPr lang="en-GB" sz="1400" dirty="0"/>
          </a:p>
          <a:p>
            <a:pPr lvl="1"/>
            <a:r>
              <a:rPr lang="en-GB" sz="1400" dirty="0"/>
              <a:t>Delete all items from the model</a:t>
            </a:r>
          </a:p>
          <a:p>
            <a:pPr marL="0" indent="0">
              <a:lnSpc>
                <a:spcPct val="100000"/>
              </a:lnSpc>
              <a:buNone/>
            </a:pPr>
            <a:br>
              <a:rPr lang="en-GB" sz="1300" dirty="0"/>
            </a:br>
            <a:r>
              <a:rPr lang="en-GB" sz="1300" dirty="0"/>
              <a:t>* = Only on items that have an Expression property (Measures, Calculated Columns, etc.)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300" dirty="0"/>
              <a:t>** = Only on items that can be added to partitions (Tables, Columns, Measures, Hierarchies)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28841-2694-78EE-B167-8A0015366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81"/>
          <a:stretch/>
        </p:blipFill>
        <p:spPr>
          <a:xfrm>
            <a:off x="6947731" y="157083"/>
            <a:ext cx="4951487" cy="1445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029B8D-F37D-C5F3-A5ED-CFFCE07A0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72"/>
          <a:stretch/>
        </p:blipFill>
        <p:spPr>
          <a:xfrm>
            <a:off x="6493287" y="3104941"/>
            <a:ext cx="5698713" cy="536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65DC1-E4AD-EB49-BEEB-F4D8A5823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095" y="3733981"/>
            <a:ext cx="5296265" cy="471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AB821-8D13-FFA8-AB32-FF3AD0DF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83028"/>
            <a:ext cx="2655474" cy="571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D744D4-97BC-D778-DDB3-3C357AFB2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3762" y="4583028"/>
            <a:ext cx="3237598" cy="4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8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1350-B41A-AEE8-4DAF-0F64F5D5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94CC7-7CB2-1D12-7C37-A7940DFEB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22903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How many lines of code would you need, for a script that:</a:t>
            </a:r>
            <a:endParaRPr lang="en-US" dirty="0"/>
          </a:p>
          <a:p>
            <a:pPr marL="1031875" lvl="1" indent="-457200">
              <a:buFont typeface="+mj-lt"/>
              <a:buAutoNum type="arabicPeriod"/>
            </a:pPr>
            <a:r>
              <a:rPr lang="en-US" dirty="0"/>
              <a:t>For every selected measure…</a:t>
            </a:r>
          </a:p>
          <a:p>
            <a:pPr marL="1031875" lvl="1" indent="-457200">
              <a:buFont typeface="+mj-lt"/>
              <a:buAutoNum type="arabicPeriod"/>
            </a:pPr>
            <a:r>
              <a:rPr lang="en-US" dirty="0"/>
              <a:t>…unhides it (i.e. </a:t>
            </a:r>
            <a:r>
              <a:rPr lang="en-US" dirty="0" err="1"/>
              <a:t>IsHidden</a:t>
            </a:r>
            <a:r>
              <a:rPr lang="en-US" dirty="0"/>
              <a:t> = false);</a:t>
            </a:r>
          </a:p>
          <a:p>
            <a:pPr marL="1031875" lvl="1" indent="-457200">
              <a:buFont typeface="+mj-lt"/>
              <a:buAutoNum type="arabicPeriod"/>
            </a:pPr>
            <a:r>
              <a:rPr lang="en-US" dirty="0"/>
              <a:t>…sets its </a:t>
            </a:r>
            <a:r>
              <a:rPr lang="en-US" dirty="0" err="1"/>
              <a:t>FormatString</a:t>
            </a:r>
            <a:r>
              <a:rPr lang="en-US" dirty="0"/>
              <a:t> to "0.00“</a:t>
            </a:r>
          </a:p>
          <a:p>
            <a:pPr marL="1031875" lvl="1" indent="-457200">
              <a:buFont typeface="+mj-lt"/>
              <a:buAutoNum type="arabicPeriod"/>
            </a:pPr>
            <a:r>
              <a:rPr lang="en-US" dirty="0"/>
              <a:t>…replaces any occurrence of the word “red” to “blue” in the measure expression</a:t>
            </a:r>
          </a:p>
          <a:p>
            <a:pPr marL="228600" indent="0">
              <a:buNone/>
            </a:pPr>
            <a:r>
              <a:rPr lang="en-GB" dirty="0"/>
              <a:t>Answer: 3</a:t>
            </a:r>
          </a:p>
          <a:p>
            <a:pPr lvl="1" indent="0">
              <a:buNone/>
            </a:pPr>
            <a:r>
              <a:rPr lang="en-GB" dirty="0" err="1"/>
              <a:t>S</a:t>
            </a:r>
            <a:r>
              <a:rPr lang="en-GB" dirty="0" err="1">
                <a:latin typeface="Consolas" panose="020B0609020204030204" pitchFamily="49" charset="0"/>
              </a:rPr>
              <a:t>elected.Measures.IsHidden</a:t>
            </a:r>
            <a:r>
              <a:rPr lang="en-GB" dirty="0">
                <a:latin typeface="Consolas" panose="020B0609020204030204" pitchFamily="49" charset="0"/>
              </a:rPr>
              <a:t> = false;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</a:rPr>
              <a:t>Selected.Measures.FormatString</a:t>
            </a:r>
            <a:r>
              <a:rPr lang="en-GB" dirty="0">
                <a:latin typeface="Consolas" panose="020B0609020204030204" pitchFamily="49" charset="0"/>
              </a:rPr>
              <a:t> = "0.00";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</a:rPr>
              <a:t>Selected.Measures.ReplaceExpression</a:t>
            </a:r>
            <a:r>
              <a:rPr lang="en-GB" dirty="0">
                <a:latin typeface="Consolas" panose="020B0609020204030204" pitchFamily="49" charset="0"/>
              </a:rPr>
              <a:t>("red", "blue");</a:t>
            </a:r>
          </a:p>
          <a:p>
            <a:pPr marL="228600" indent="0">
              <a:buNone/>
            </a:pPr>
            <a:endParaRPr lang="en-US" dirty="0"/>
          </a:p>
          <a:p>
            <a:pPr marL="2286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013A-6977-6E78-209F-F7A34671B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IO and metadata roundtrip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FFEF-451B-DDA4-CD89-6905EB8A1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6971343" cy="5778534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Convenient methods for reading/writing text from/to files: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string </a:t>
            </a:r>
            <a:r>
              <a:rPr lang="en-GB" dirty="0" err="1">
                <a:latin typeface="Consolas" panose="020B0609020204030204" pitchFamily="49" charset="0"/>
              </a:rPr>
              <a:t>ReadFile</a:t>
            </a:r>
            <a:r>
              <a:rPr lang="en-GB" dirty="0">
                <a:latin typeface="Consolas" panose="020B0609020204030204" pitchFamily="49" charset="0"/>
              </a:rPr>
              <a:t>(string path)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void </a:t>
            </a:r>
            <a:r>
              <a:rPr lang="en-GB" dirty="0" err="1">
                <a:latin typeface="Consolas" panose="020B0609020204030204" pitchFamily="49" charset="0"/>
              </a:rPr>
              <a:t>SaveFile</a:t>
            </a:r>
            <a:r>
              <a:rPr lang="en-GB" dirty="0">
                <a:latin typeface="Consolas" panose="020B0609020204030204" pitchFamily="49" charset="0"/>
              </a:rPr>
              <a:t>(string path, string content)</a:t>
            </a:r>
          </a:p>
          <a:p>
            <a:pPr lvl="1"/>
            <a:r>
              <a:rPr lang="en-GB" dirty="0"/>
              <a:t>(Of course, you can also use .NET System.IO if you prefer)</a:t>
            </a:r>
          </a:p>
          <a:p>
            <a:r>
              <a:rPr lang="en-GB" dirty="0"/>
              <a:t>What if you wanted to batch edit object properties in Excel?</a:t>
            </a:r>
          </a:p>
          <a:p>
            <a:pPr lvl="1"/>
            <a:r>
              <a:rPr lang="en-GB" dirty="0"/>
              <a:t>string </a:t>
            </a:r>
            <a:r>
              <a:rPr lang="en-GB" dirty="0" err="1"/>
              <a:t>ExportProperties</a:t>
            </a:r>
            <a:r>
              <a:rPr lang="en-GB" dirty="0"/>
              <a:t>(&lt;collection&gt;, &lt;properties&gt;)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ImportProperties</a:t>
            </a:r>
            <a:r>
              <a:rPr lang="en-US" dirty="0"/>
              <a:t>(string)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E1146-3753-FF89-C093-2553D820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721" y="1914657"/>
            <a:ext cx="4476543" cy="3732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8606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5E70-170B-DC8D-1A55-60B8C9D6B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Querying Analysis Services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73539-926E-3E4A-901D-54D17DD65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473015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/>
              <a:t>EvaluateDax</a:t>
            </a:r>
            <a:r>
              <a:rPr lang="en-GB" dirty="0"/>
              <a:t>(string </a:t>
            </a:r>
            <a:r>
              <a:rPr lang="en-GB" dirty="0" err="1"/>
              <a:t>dax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Gets a .NET </a:t>
            </a:r>
            <a:r>
              <a:rPr lang="en-GB" dirty="0" err="1"/>
              <a:t>DataTable</a:t>
            </a:r>
            <a:r>
              <a:rPr lang="en-GB" dirty="0"/>
              <a:t> when &lt;</a:t>
            </a:r>
            <a:r>
              <a:rPr lang="en-GB" dirty="0" err="1"/>
              <a:t>dax</a:t>
            </a:r>
            <a:r>
              <a:rPr lang="en-GB" dirty="0"/>
              <a:t>&gt; is a DAX table expression</a:t>
            </a:r>
          </a:p>
          <a:p>
            <a:pPr lvl="1"/>
            <a:r>
              <a:rPr lang="en-GB" dirty="0"/>
              <a:t>Gets a .NET primitive object (string / </a:t>
            </a:r>
            <a:r>
              <a:rPr lang="en-GB" dirty="0" err="1"/>
              <a:t>DateTime</a:t>
            </a:r>
            <a:r>
              <a:rPr lang="en-GB" dirty="0"/>
              <a:t> / long / etc.) when &lt;</a:t>
            </a:r>
            <a:r>
              <a:rPr lang="en-GB" dirty="0" err="1"/>
              <a:t>dax</a:t>
            </a:r>
            <a:r>
              <a:rPr lang="en-GB" dirty="0"/>
              <a:t>&gt; is a DAX scalar expression</a:t>
            </a:r>
          </a:p>
          <a:p>
            <a:r>
              <a:rPr lang="en-GB" dirty="0" err="1"/>
              <a:t>ExecuteDax</a:t>
            </a:r>
            <a:r>
              <a:rPr lang="en-GB" dirty="0"/>
              <a:t>(string query)</a:t>
            </a:r>
          </a:p>
          <a:p>
            <a:pPr lvl="1"/>
            <a:r>
              <a:rPr lang="en-GB" dirty="0"/>
              <a:t>Assumes &lt;query&gt; is a DAX query, an MDX query or a DMV query.</a:t>
            </a:r>
          </a:p>
          <a:p>
            <a:pPr lvl="1"/>
            <a:r>
              <a:rPr lang="en-GB" dirty="0"/>
              <a:t>Returns a .NET </a:t>
            </a:r>
            <a:r>
              <a:rPr lang="en-GB" dirty="0" err="1"/>
              <a:t>DataSet</a:t>
            </a:r>
            <a:r>
              <a:rPr lang="en-GB" dirty="0"/>
              <a:t> containing the result of executing the query</a:t>
            </a:r>
          </a:p>
          <a:p>
            <a:r>
              <a:rPr lang="en-GB" dirty="0" err="1"/>
              <a:t>ExecuteReader</a:t>
            </a:r>
            <a:r>
              <a:rPr lang="en-GB" dirty="0"/>
              <a:t>(string query)</a:t>
            </a:r>
          </a:p>
          <a:p>
            <a:pPr lvl="1"/>
            <a:r>
              <a:rPr lang="en-GB" dirty="0"/>
              <a:t>Assumes &lt;query&gt; is a DAX query, an MDX query or a DMV query.</a:t>
            </a:r>
          </a:p>
          <a:p>
            <a:pPr lvl="1"/>
            <a:r>
              <a:rPr lang="en-GB" dirty="0"/>
              <a:t>Returns a .NET </a:t>
            </a:r>
            <a:r>
              <a:rPr lang="en-GB" dirty="0" err="1"/>
              <a:t>IDataReader</a:t>
            </a:r>
            <a:r>
              <a:rPr lang="en-GB" dirty="0"/>
              <a:t> which can be used to iterate through the results of the query</a:t>
            </a:r>
          </a:p>
          <a:p>
            <a:r>
              <a:rPr lang="en-GB" dirty="0" err="1"/>
              <a:t>ExecuteCommand</a:t>
            </a:r>
            <a:r>
              <a:rPr lang="en-GB" dirty="0"/>
              <a:t>(string </a:t>
            </a:r>
            <a:r>
              <a:rPr lang="en-GB" dirty="0" err="1"/>
              <a:t>tmslOrXmla</a:t>
            </a:r>
            <a:r>
              <a:rPr lang="en-GB" dirty="0"/>
              <a:t>, bool </a:t>
            </a:r>
            <a:r>
              <a:rPr lang="en-GB" dirty="0" err="1"/>
              <a:t>isXmla</a:t>
            </a:r>
            <a:r>
              <a:rPr lang="en-GB" dirty="0"/>
              <a:t> = false)</a:t>
            </a:r>
          </a:p>
          <a:p>
            <a:pPr lvl="1"/>
            <a:r>
              <a:rPr lang="en-GB" dirty="0"/>
              <a:t>Executes a TMSL or XMLA command (for example, to perform a refresh operation)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Dynamically generating measures, calculated column expressions, or other metadata based on actual data</a:t>
            </a:r>
          </a:p>
          <a:p>
            <a:pPr lvl="1"/>
            <a:r>
              <a:rPr lang="en-US" dirty="0"/>
              <a:t>Simple unit testing</a:t>
            </a:r>
          </a:p>
          <a:p>
            <a:pPr marL="0" indent="0">
              <a:buNone/>
            </a:pPr>
            <a:r>
              <a:rPr lang="en-US" dirty="0"/>
              <a:t>Note: All these methods are synchronous and blocking</a:t>
            </a:r>
          </a:p>
          <a:p>
            <a:pPr lvl="1"/>
            <a:r>
              <a:rPr lang="en-US" dirty="0"/>
              <a:t>I.e. the query or command that gets executed must complete before the script can continue execution.</a:t>
            </a:r>
          </a:p>
          <a:p>
            <a:pPr lvl="1"/>
            <a:r>
              <a:rPr lang="en-US" dirty="0"/>
              <a:t>In case of an error, the methods throw an exception, which can be handled in a suitable </a:t>
            </a:r>
            <a:r>
              <a:rPr lang="en-US" dirty="0">
                <a:latin typeface="Consolas" panose="020B0609020204030204" pitchFamily="49" charset="0"/>
              </a:rPr>
              <a:t>try { … } catch { … }</a:t>
            </a:r>
            <a:r>
              <a:rPr lang="en-US" dirty="0"/>
              <a:t> block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03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0ADB-63AD-F758-BF78-3FA6CE24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Outputting / debugging 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2737-9F57-7639-C0FA-3CA014E9D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6550206" cy="5085232"/>
          </a:xfrm>
        </p:spPr>
        <p:txBody>
          <a:bodyPr>
            <a:normAutofit fontScale="70000" lnSpcReduction="20000"/>
          </a:bodyPr>
          <a:lstStyle/>
          <a:p>
            <a:r>
              <a:rPr lang="en-GB" dirty="0">
                <a:latin typeface="Consolas" panose="020B0609020204030204" pitchFamily="49" charset="0"/>
              </a:rPr>
              <a:t>Output(…)</a:t>
            </a:r>
            <a:r>
              <a:rPr lang="en-GB" dirty="0"/>
              <a:t> very versatile</a:t>
            </a:r>
          </a:p>
          <a:p>
            <a:r>
              <a:rPr lang="en-GB" dirty="0"/>
              <a:t>Useful when debugging scripts</a:t>
            </a:r>
          </a:p>
          <a:p>
            <a:r>
              <a:rPr lang="en-GB" dirty="0"/>
              <a:t>Can display primitive values</a:t>
            </a:r>
            <a:endParaRPr lang="en-US" dirty="0"/>
          </a:p>
          <a:p>
            <a:r>
              <a:rPr lang="en-US" dirty="0"/>
              <a:t>Can display TOM objects (property grid)</a:t>
            </a:r>
          </a:p>
          <a:p>
            <a:r>
              <a:rPr lang="en-US" dirty="0"/>
              <a:t>Can display collections/lists</a:t>
            </a:r>
            <a:r>
              <a:rPr lang="en-GB" dirty="0"/>
              <a:t> of values</a:t>
            </a:r>
          </a:p>
          <a:p>
            <a:r>
              <a:rPr lang="en-GB" dirty="0"/>
              <a:t>Can display collections/lists of TOM objects</a:t>
            </a:r>
          </a:p>
          <a:p>
            <a:r>
              <a:rPr lang="en-GB" dirty="0"/>
              <a:t>Can display .NET </a:t>
            </a:r>
            <a:r>
              <a:rPr lang="en-GB" dirty="0" err="1"/>
              <a:t>DataTable</a:t>
            </a:r>
            <a:r>
              <a:rPr lang="en-GB" dirty="0"/>
              <a:t> data (such as returned from the </a:t>
            </a:r>
            <a:r>
              <a:rPr lang="en-GB" dirty="0" err="1">
                <a:latin typeface="Consolas" panose="020B0609020204030204" pitchFamily="49" charset="0"/>
              </a:rPr>
              <a:t>EvaluateDax</a:t>
            </a:r>
            <a:r>
              <a:rPr lang="en-GB" dirty="0">
                <a:latin typeface="Consolas" panose="020B0609020204030204" pitchFamily="49" charset="0"/>
              </a:rPr>
              <a:t>(&lt;string&gt;)</a:t>
            </a:r>
            <a:r>
              <a:rPr lang="en-GB" dirty="0"/>
              <a:t> method)</a:t>
            </a:r>
          </a:p>
          <a:p>
            <a:r>
              <a:rPr lang="en-GB" dirty="0"/>
              <a:t>Can also be used as an extension method on any object, i.e. </a:t>
            </a:r>
            <a:r>
              <a:rPr lang="en-GB" dirty="0" err="1">
                <a:latin typeface="Consolas" panose="020B0609020204030204" pitchFamily="49" charset="0"/>
              </a:rPr>
              <a:t>object.Output</a:t>
            </a:r>
            <a:r>
              <a:rPr lang="en-GB" dirty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920A9-B903-27CF-F6DC-55813A844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763" y="1503253"/>
            <a:ext cx="4559814" cy="362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9658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0ADB-63AD-F758-BF78-3FA6CE24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Outputting / debugging script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2737-9F57-7639-C0FA-3CA014E9D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275404" cy="5085232"/>
          </a:xfrm>
        </p:spPr>
        <p:txBody>
          <a:bodyPr>
            <a:normAutofit fontScale="92500"/>
          </a:bodyPr>
          <a:lstStyle/>
          <a:p>
            <a:r>
              <a:rPr lang="en-GB" dirty="0">
                <a:latin typeface="Consolas" panose="020B0609020204030204" pitchFamily="49" charset="0"/>
              </a:rPr>
              <a:t>throw new Exception("An error occurred");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Halts script execution and displays the error message and line number</a:t>
            </a:r>
          </a:p>
          <a:p>
            <a:r>
              <a:rPr lang="en-US" dirty="0">
                <a:latin typeface="Consolas" panose="020B0609020204030204" pitchFamily="49" charset="0"/>
              </a:rPr>
              <a:t>Error("An error occurred");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Displays the error message and line number, but doesn’t halt script execution</a:t>
            </a:r>
          </a:p>
          <a:p>
            <a:r>
              <a:rPr lang="en-US" dirty="0"/>
              <a:t>Warning(string) / Info(string)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Same as Error(string) but with a different icon in the message box</a:t>
            </a:r>
          </a:p>
          <a:p>
            <a:r>
              <a:rPr lang="en-US" sz="2200" dirty="0">
                <a:latin typeface="Ubuntu" panose="020B0504030602030204" pitchFamily="34" charset="0"/>
              </a:rPr>
              <a:t>When script is executed through Tabular Editor CLI, Error(…), Warning(…), and Info(…) causes different logging messages equivalent to their respective severities</a:t>
            </a:r>
          </a:p>
        </p:txBody>
      </p:sp>
    </p:spTree>
    <p:extLst>
      <p:ext uri="{BB962C8B-B14F-4D97-AF65-F5344CB8AC3E}">
        <p14:creationId xmlns:p14="http://schemas.microsoft.com/office/powerpoint/2010/main" val="112922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CD9D-1BE5-3A0E-148F-E6E8F19E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Prerequisites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122A9-E3D0-9856-4142-107E1CBE0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Tabular Editor 2 or 3 installed and ready to go</a:t>
            </a:r>
          </a:p>
          <a:p>
            <a:r>
              <a:rPr lang="en-GB" dirty="0"/>
              <a:t>Sample material and exercises:</a:t>
            </a:r>
          </a:p>
          <a:p>
            <a:pPr lvl="1"/>
            <a:r>
              <a:rPr lang="en-GB" dirty="0">
                <a:hlinkClick r:id="rId3"/>
              </a:rPr>
              <a:t>https://github.com/otykier/training</a:t>
            </a:r>
            <a:r>
              <a:rPr lang="en-GB" dirty="0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39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61784-92EF-FBF6-0A01-C5AF526A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Formatting DAX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01C06-2CA2-12D2-D568-DC002872D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243218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FormatDax</a:t>
            </a:r>
            <a:r>
              <a:rPr lang="en-GB" dirty="0"/>
              <a:t>() extension method</a:t>
            </a:r>
          </a:p>
          <a:p>
            <a:pPr lvl="1"/>
            <a:r>
              <a:rPr lang="en-GB" dirty="0"/>
              <a:t>Flags object for formatting only.</a:t>
            </a:r>
          </a:p>
          <a:p>
            <a:pPr lvl="1"/>
            <a:r>
              <a:rPr lang="en-GB" dirty="0"/>
              <a:t>Flagged objects are formatted after the script finishes execution.</a:t>
            </a:r>
          </a:p>
          <a:p>
            <a:pPr lvl="1"/>
            <a:r>
              <a:rPr lang="en-GB" dirty="0"/>
              <a:t>Force formatting during script execution by calling </a:t>
            </a:r>
            <a:r>
              <a:rPr lang="en-GB" dirty="0" err="1"/>
              <a:t>CallDaxFormatter</a:t>
            </a:r>
            <a:r>
              <a:rPr lang="en-GB" dirty="0"/>
              <a:t>()</a:t>
            </a:r>
          </a:p>
          <a:p>
            <a:r>
              <a:rPr lang="en-GB" dirty="0" err="1"/>
              <a:t>FormatDax</a:t>
            </a:r>
            <a:r>
              <a:rPr lang="en-GB" dirty="0"/>
              <a:t>(&lt;object-list&gt;, &lt;short-format&gt;, &lt;skip-space-after-function&gt;)</a:t>
            </a:r>
          </a:p>
          <a:p>
            <a:pPr lvl="1"/>
            <a:r>
              <a:rPr lang="en-GB" dirty="0"/>
              <a:t>Immediately formats specified objects</a:t>
            </a:r>
          </a:p>
          <a:p>
            <a:r>
              <a:rPr lang="en-GB" b="1" dirty="0"/>
              <a:t>Note:</a:t>
            </a:r>
            <a:r>
              <a:rPr lang="en-GB" dirty="0"/>
              <a:t> TE3, by default, performs the formatting offline where as TE2 performs a web request to </a:t>
            </a:r>
            <a:r>
              <a:rPr lang="en-GB" dirty="0">
                <a:hlinkClick r:id="rId3"/>
              </a:rPr>
              <a:t>www.daxformatter.com</a:t>
            </a:r>
            <a:r>
              <a:rPr lang="en-GB" dirty="0"/>
              <a:t> (since TE2 does not have a built-in formatter)</a:t>
            </a:r>
          </a:p>
          <a:p>
            <a:r>
              <a:rPr lang="en-GB" dirty="0" err="1"/>
              <a:t>ConvertDax</a:t>
            </a:r>
            <a:r>
              <a:rPr lang="en-GB" dirty="0"/>
              <a:t>(&lt;</a:t>
            </a:r>
            <a:r>
              <a:rPr lang="en-GB" dirty="0" err="1"/>
              <a:t>dax</a:t>
            </a:r>
            <a:r>
              <a:rPr lang="en-GB" dirty="0"/>
              <a:t>&gt;, &lt;use-semicolons&gt;)</a:t>
            </a:r>
          </a:p>
          <a:p>
            <a:pPr lvl="1"/>
            <a:r>
              <a:rPr lang="en-GB" dirty="0"/>
              <a:t>Can be used to convert DAX between US and non-US locales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50910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0665-DF84-A0F0-FAD5-DCA8E190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Prompting the user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3EFED-DC15-2FCF-5405-8C4403C5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6487969" cy="540599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1-liner to show a list of TOM objects to the user, prompting them to select one</a:t>
            </a:r>
          </a:p>
          <a:p>
            <a:r>
              <a:rPr lang="en-GB" dirty="0" err="1"/>
              <a:t>SelectTable</a:t>
            </a:r>
            <a:r>
              <a:rPr lang="en-GB" dirty="0"/>
              <a:t>(…)</a:t>
            </a:r>
          </a:p>
          <a:p>
            <a:r>
              <a:rPr lang="en-GB" dirty="0" err="1"/>
              <a:t>SelectColumn</a:t>
            </a:r>
            <a:r>
              <a:rPr lang="en-GB" dirty="0"/>
              <a:t>(…)</a:t>
            </a:r>
          </a:p>
          <a:p>
            <a:r>
              <a:rPr lang="en-GB" dirty="0" err="1"/>
              <a:t>SelectMeasure</a:t>
            </a:r>
            <a:r>
              <a:rPr lang="en-GB" dirty="0"/>
              <a:t>(…)</a:t>
            </a:r>
          </a:p>
          <a:p>
            <a:r>
              <a:rPr lang="en-GB" dirty="0" err="1"/>
              <a:t>SelectObject</a:t>
            </a:r>
            <a:r>
              <a:rPr lang="en-GB" dirty="0"/>
              <a:t>&lt;T&gt;(…)</a:t>
            </a:r>
          </a:p>
          <a:p>
            <a:r>
              <a:rPr lang="en-GB" dirty="0"/>
              <a:t>Identical syntax:</a:t>
            </a:r>
          </a:p>
          <a:p>
            <a:pPr lvl="1"/>
            <a:r>
              <a:rPr lang="en-GB" dirty="0"/>
              <a:t>1</a:t>
            </a:r>
            <a:r>
              <a:rPr lang="en-GB" baseline="30000" dirty="0"/>
              <a:t>st</a:t>
            </a:r>
            <a:r>
              <a:rPr lang="en-GB" dirty="0"/>
              <a:t> argument: Items to show in the list (if omitted, shows all objects in the model)</a:t>
            </a:r>
          </a:p>
          <a:p>
            <a:pPr lvl="1"/>
            <a:r>
              <a:rPr lang="en-GB" dirty="0"/>
              <a:t>2</a:t>
            </a:r>
            <a:r>
              <a:rPr lang="en-GB" baseline="30000" dirty="0"/>
              <a:t>nd</a:t>
            </a:r>
            <a:r>
              <a:rPr lang="en-GB" dirty="0"/>
              <a:t> argument: Item to preselect (omit/null to not preselect any)</a:t>
            </a:r>
          </a:p>
          <a:p>
            <a:pPr lvl="1"/>
            <a:r>
              <a:rPr lang="en-GB" dirty="0"/>
              <a:t>3</a:t>
            </a:r>
            <a:r>
              <a:rPr lang="en-GB" baseline="30000" dirty="0"/>
              <a:t>rd</a:t>
            </a:r>
            <a:r>
              <a:rPr lang="en-GB" dirty="0"/>
              <a:t> argument: Label to show above the 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A20A3-ED43-C2D4-4A20-D06A0C5E2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962" y="1418286"/>
            <a:ext cx="4292418" cy="3393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1160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37BCD-336F-14E7-6C9E-E82D149F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Prompting the user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3BEB0-04D0-8C1E-4C96-F2B06AC52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8" y="1253330"/>
            <a:ext cx="5168328" cy="5401203"/>
          </a:xfrm>
        </p:spPr>
        <p:txBody>
          <a:bodyPr>
            <a:normAutofit/>
          </a:bodyPr>
          <a:lstStyle/>
          <a:p>
            <a:r>
              <a:rPr lang="en-GB" sz="2000" dirty="0"/>
              <a:t>To prompt the user for a string input, you can use </a:t>
            </a:r>
            <a:r>
              <a:rPr lang="en-GB" sz="2000" dirty="0" err="1">
                <a:latin typeface="Consolas" panose="020B0609020204030204" pitchFamily="49" charset="0"/>
              </a:rPr>
              <a:t>Interaction.InputBox</a:t>
            </a:r>
            <a:r>
              <a:rPr lang="en-GB" sz="2000" dirty="0"/>
              <a:t> from </a:t>
            </a:r>
            <a:r>
              <a:rPr lang="en-GB" sz="2000" dirty="0" err="1">
                <a:latin typeface="Consolas" panose="020B0609020204030204" pitchFamily="49" charset="0"/>
              </a:rPr>
              <a:t>Microsoft.VisualBasic</a:t>
            </a:r>
            <a:r>
              <a:rPr lang="en-GB" sz="2000" dirty="0"/>
              <a:t> namespace</a:t>
            </a:r>
          </a:p>
          <a:p>
            <a:r>
              <a:rPr lang="en-GB" sz="2000" dirty="0"/>
              <a:t>For more complex UI, use </a:t>
            </a:r>
            <a:r>
              <a:rPr lang="en-GB" sz="2000" dirty="0" err="1">
                <a:latin typeface="Consolas" panose="020B0609020204030204" pitchFamily="49" charset="0"/>
              </a:rPr>
              <a:t>System.Windows.Forms</a:t>
            </a:r>
            <a:r>
              <a:rPr lang="en-GB" sz="2000" dirty="0"/>
              <a:t> (WinForms)</a:t>
            </a:r>
          </a:p>
          <a:p>
            <a:pPr lvl="1"/>
            <a:r>
              <a:rPr lang="en-GB" sz="1600" dirty="0"/>
              <a:t>See Exercise 1.6</a:t>
            </a:r>
          </a:p>
          <a:p>
            <a:pPr lvl="1"/>
            <a:r>
              <a:rPr lang="en-GB" sz="1600" b="1" dirty="0"/>
              <a:t>Caution:</a:t>
            </a:r>
            <a:r>
              <a:rPr lang="en-GB" sz="1600" dirty="0"/>
              <a:t> Use </a:t>
            </a:r>
            <a:r>
              <a:rPr lang="en-GB" sz="1600" dirty="0" err="1"/>
              <a:t>Form.ShowDialog</a:t>
            </a:r>
            <a:r>
              <a:rPr lang="en-GB" sz="1600" dirty="0"/>
              <a:t>() to halt script execution while your custom UI is showing.</a:t>
            </a:r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6F42A7-148C-43FF-A548-0A4D9FC8F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095" y="909334"/>
            <a:ext cx="5623509" cy="216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17367-1866-8BE2-9823-2B33ED1F78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767"/>
          <a:stretch/>
        </p:blipFill>
        <p:spPr>
          <a:xfrm>
            <a:off x="5555115" y="3558509"/>
            <a:ext cx="6011327" cy="2837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98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E29017-6F93-7101-F82A-9701928D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TOMWrapper</a:t>
            </a:r>
            <a:r>
              <a:rPr lang="en-GB" dirty="0"/>
              <a:t> recap</a:t>
            </a:r>
            <a:endParaRPr lang="en-DK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283983-6341-9AF8-4B99-BD1D9369F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7141456" cy="5486399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An abstraction layer on top of AMO/TOM</a:t>
            </a:r>
          </a:p>
          <a:p>
            <a:r>
              <a:rPr lang="en-GB" dirty="0"/>
              <a:t>Change tracking (required for undo/redo)</a:t>
            </a:r>
          </a:p>
          <a:p>
            <a:r>
              <a:rPr lang="en-GB" dirty="0"/>
              <a:t>Convenient extensions</a:t>
            </a:r>
          </a:p>
          <a:p>
            <a:pPr lvl="1"/>
            <a:r>
              <a:rPr lang="en-GB" dirty="0" err="1"/>
              <a:t>Table.AddMeasure</a:t>
            </a:r>
            <a:r>
              <a:rPr lang="en-GB" dirty="0"/>
              <a:t>(…)</a:t>
            </a:r>
          </a:p>
          <a:p>
            <a:pPr lvl="1"/>
            <a:r>
              <a:rPr lang="en-GB" dirty="0" err="1"/>
              <a:t>Measure.ReferencedBy</a:t>
            </a:r>
            <a:r>
              <a:rPr lang="en-GB" dirty="0"/>
              <a:t> …</a:t>
            </a:r>
          </a:p>
          <a:p>
            <a:r>
              <a:rPr lang="en-GB" dirty="0" err="1"/>
              <a:t>TOMWrapper</a:t>
            </a:r>
            <a:r>
              <a:rPr lang="en-GB" dirty="0"/>
              <a:t> principles that differ from AMO/TOM:</a:t>
            </a:r>
          </a:p>
          <a:p>
            <a:pPr lvl="1"/>
            <a:r>
              <a:rPr lang="en-GB" dirty="0"/>
              <a:t>Don’t directly instantiate TOM objects (use the Add***-method on the parent object)</a:t>
            </a:r>
          </a:p>
          <a:p>
            <a:pPr lvl="1"/>
            <a:r>
              <a:rPr lang="en-GB" dirty="0"/>
              <a:t>Don’t manually insert TOM objects in the TOM tree (handled by the Add***-methods as well)</a:t>
            </a:r>
          </a:p>
          <a:p>
            <a:pPr lvl="1"/>
            <a:r>
              <a:rPr lang="en-GB" dirty="0"/>
              <a:t>Don’t manually remove TOM objects from the TOM tree (handled by the Delete() method)</a:t>
            </a:r>
          </a:p>
          <a:p>
            <a:pPr lvl="1"/>
            <a:r>
              <a:rPr lang="en-GB" dirty="0"/>
              <a:t>For new objects: All properties initialized to their default values</a:t>
            </a:r>
          </a:p>
          <a:p>
            <a:pPr lvl="2"/>
            <a:r>
              <a:rPr lang="en-GB" dirty="0"/>
              <a:t>For new tables: 1 partition added by default</a:t>
            </a:r>
            <a:endParaRPr lang="en-DK" dirty="0"/>
          </a:p>
        </p:txBody>
      </p:sp>
      <p:pic>
        <p:nvPicPr>
          <p:cNvPr id="1026" name="Picture 2" descr="Why You Should NOT Implement Layered Architectures">
            <a:extLst>
              <a:ext uri="{FF2B5EF4-FFF2-40B4-BE49-F238E27FC236}">
                <a16:creationId xmlns:a16="http://schemas.microsoft.com/office/drawing/2014/main" id="{C502DF80-2AE8-0CBB-C671-38B7A974B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243" y="685800"/>
            <a:ext cx="456247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276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D1F8-A3F2-0B6A-7D0D-D25E0391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TOMWrapper</a:t>
            </a:r>
            <a:r>
              <a:rPr lang="en-GB" dirty="0"/>
              <a:t> object </a:t>
            </a:r>
            <a:r>
              <a:rPr lang="en-GB" dirty="0" err="1"/>
              <a:t>hierarhcy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F6CD4-1ADA-C692-050F-677D8904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431949"/>
          </a:xfrm>
        </p:spPr>
        <p:txBody>
          <a:bodyPr>
            <a:normAutofit/>
          </a:bodyPr>
          <a:lstStyle/>
          <a:p>
            <a:r>
              <a:rPr lang="en-GB" dirty="0" err="1"/>
              <a:t>TOMWrapper</a:t>
            </a:r>
            <a:r>
              <a:rPr lang="en-GB" dirty="0"/>
              <a:t> mostly uses the same type names for TOM objects, as AMO/TOM</a:t>
            </a:r>
          </a:p>
          <a:p>
            <a:r>
              <a:rPr lang="en-GB" dirty="0"/>
              <a:t>Base objects differ:</a:t>
            </a:r>
          </a:p>
          <a:p>
            <a:pPr lvl="1"/>
            <a:r>
              <a:rPr lang="en-GB" dirty="0" err="1"/>
              <a:t>MetadataObject</a:t>
            </a:r>
            <a:r>
              <a:rPr lang="en-GB" dirty="0"/>
              <a:t> -&gt; </a:t>
            </a:r>
            <a:r>
              <a:rPr lang="en-GB" dirty="0" err="1"/>
              <a:t>TabularObject</a:t>
            </a:r>
            <a:endParaRPr lang="en-GB" dirty="0"/>
          </a:p>
          <a:p>
            <a:pPr lvl="1"/>
            <a:r>
              <a:rPr lang="en-GB" dirty="0" err="1"/>
              <a:t>NamedMetadataObject</a:t>
            </a:r>
            <a:r>
              <a:rPr lang="en-GB" dirty="0"/>
              <a:t> -&gt; </a:t>
            </a:r>
            <a:r>
              <a:rPr lang="en-GB" dirty="0" err="1"/>
              <a:t>TabularNamedObject</a:t>
            </a:r>
            <a:endParaRPr lang="en-GB" dirty="0"/>
          </a:p>
          <a:p>
            <a:r>
              <a:rPr lang="en-GB" dirty="0" err="1"/>
              <a:t>TOMWrapper</a:t>
            </a:r>
            <a:r>
              <a:rPr lang="en-GB" dirty="0"/>
              <a:t> mostly uses the same property names, as AMO/TOM</a:t>
            </a:r>
          </a:p>
          <a:p>
            <a:endParaRPr lang="en-GB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242883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0A61-8F48-D045-5422-6A1C7C90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TOMWrapper</a:t>
            </a:r>
            <a:r>
              <a:rPr lang="en-GB" dirty="0"/>
              <a:t> interfaces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8111A-6976-291D-C80A-480192300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284629"/>
          </a:xfrm>
        </p:spPr>
        <p:txBody>
          <a:bodyPr>
            <a:normAutofit fontScale="47500" lnSpcReduction="20000"/>
          </a:bodyPr>
          <a:lstStyle/>
          <a:p>
            <a:r>
              <a:rPr lang="en-GB" dirty="0" err="1"/>
              <a:t>TOMWrapper</a:t>
            </a:r>
            <a:r>
              <a:rPr lang="en-GB" dirty="0"/>
              <a:t> makes wide use of interfaces (which AMO/TOM doesn’t), for example:</a:t>
            </a:r>
          </a:p>
          <a:p>
            <a:pPr lvl="1"/>
            <a:r>
              <a:rPr lang="en-GB" b="1" dirty="0" err="1"/>
              <a:t>IDaxObject</a:t>
            </a:r>
            <a:r>
              <a:rPr lang="en-GB" b="1" dirty="0"/>
              <a:t>:</a:t>
            </a:r>
            <a:r>
              <a:rPr lang="en-GB" dirty="0"/>
              <a:t> Objects that can be referenced in DAX expressions on other objects</a:t>
            </a:r>
          </a:p>
          <a:p>
            <a:pPr lvl="1"/>
            <a:r>
              <a:rPr lang="en-GB" b="1" dirty="0" err="1"/>
              <a:t>IDaxDependantObject</a:t>
            </a:r>
            <a:r>
              <a:rPr lang="en-GB" b="1" dirty="0"/>
              <a:t>:</a:t>
            </a:r>
            <a:r>
              <a:rPr lang="en-GB" dirty="0"/>
              <a:t> Objects that can depend on one or more </a:t>
            </a:r>
            <a:r>
              <a:rPr lang="en-GB" dirty="0" err="1"/>
              <a:t>IDaxObjects</a:t>
            </a:r>
            <a:r>
              <a:rPr lang="en-GB" dirty="0"/>
              <a:t> through DAX expressions</a:t>
            </a:r>
          </a:p>
          <a:p>
            <a:pPr lvl="1"/>
            <a:r>
              <a:rPr lang="en-GB" b="1" dirty="0" err="1"/>
              <a:t>IClonableObject</a:t>
            </a:r>
            <a:r>
              <a:rPr lang="en-GB" b="1" dirty="0"/>
              <a:t>: </a:t>
            </a:r>
            <a:r>
              <a:rPr lang="en-GB" dirty="0"/>
              <a:t>Objects that can be duplicated directly in the TOM tree</a:t>
            </a:r>
          </a:p>
          <a:p>
            <a:pPr lvl="1"/>
            <a:r>
              <a:rPr lang="en-GB" b="1" dirty="0" err="1"/>
              <a:t>ITranslatableObject</a:t>
            </a:r>
            <a:r>
              <a:rPr lang="en-GB" dirty="0"/>
              <a:t>: Objects that support metadata translations for their Name and Description properties</a:t>
            </a:r>
          </a:p>
          <a:p>
            <a:pPr lvl="1"/>
            <a:r>
              <a:rPr lang="en-GB" b="1" dirty="0" err="1"/>
              <a:t>IDescriptionObject</a:t>
            </a:r>
            <a:r>
              <a:rPr lang="en-GB" dirty="0"/>
              <a:t>: Objects that have a Description property</a:t>
            </a:r>
          </a:p>
          <a:p>
            <a:pPr lvl="1"/>
            <a:r>
              <a:rPr lang="en-GB" b="1" dirty="0" err="1"/>
              <a:t>IFolderObject</a:t>
            </a:r>
            <a:r>
              <a:rPr lang="en-GB" b="1" dirty="0"/>
              <a:t>:</a:t>
            </a:r>
            <a:r>
              <a:rPr lang="en-GB" dirty="0"/>
              <a:t> Objects that can be present in a Display Folder</a:t>
            </a:r>
          </a:p>
          <a:p>
            <a:pPr lvl="1"/>
            <a:r>
              <a:rPr lang="en-GB" b="1" dirty="0" err="1"/>
              <a:t>IExpressionObject</a:t>
            </a:r>
            <a:r>
              <a:rPr lang="en-GB" b="1" dirty="0"/>
              <a:t>:</a:t>
            </a:r>
            <a:r>
              <a:rPr lang="en-GB" dirty="0"/>
              <a:t> Objects that have an Expression property</a:t>
            </a:r>
          </a:p>
          <a:p>
            <a:pPr lvl="1"/>
            <a:r>
              <a:rPr lang="en-GB" b="1" dirty="0" err="1"/>
              <a:t>IHideableObject</a:t>
            </a:r>
            <a:r>
              <a:rPr lang="en-GB" b="1" dirty="0"/>
              <a:t>:</a:t>
            </a:r>
            <a:r>
              <a:rPr lang="en-GB" dirty="0"/>
              <a:t> Objects that have an </a:t>
            </a:r>
            <a:r>
              <a:rPr lang="en-GB" dirty="0" err="1"/>
              <a:t>IsHidden</a:t>
            </a:r>
            <a:r>
              <a:rPr lang="en-GB" dirty="0"/>
              <a:t> property</a:t>
            </a:r>
          </a:p>
          <a:p>
            <a:pPr lvl="1"/>
            <a:r>
              <a:rPr lang="en-GB" b="1" dirty="0" err="1"/>
              <a:t>IAnnotationObject</a:t>
            </a:r>
            <a:r>
              <a:rPr lang="en-GB" b="1" dirty="0"/>
              <a:t>: </a:t>
            </a:r>
            <a:r>
              <a:rPr lang="en-GB" dirty="0"/>
              <a:t>Objects that support annotations</a:t>
            </a:r>
          </a:p>
          <a:p>
            <a:pPr lvl="1"/>
            <a:r>
              <a:rPr lang="en-GB" b="1" dirty="0" err="1"/>
              <a:t>IExtendedPropertyObject</a:t>
            </a:r>
            <a:r>
              <a:rPr lang="en-GB" b="1" dirty="0"/>
              <a:t>: </a:t>
            </a:r>
            <a:r>
              <a:rPr lang="en-GB" dirty="0"/>
              <a:t>Objects that support extended properties</a:t>
            </a:r>
            <a:endParaRPr lang="en-GB" b="1" dirty="0"/>
          </a:p>
          <a:p>
            <a:pPr lvl="1"/>
            <a:r>
              <a:rPr lang="en-GB" b="1" dirty="0" err="1"/>
              <a:t>ILineageTagObject</a:t>
            </a:r>
            <a:r>
              <a:rPr lang="en-GB" b="1" dirty="0"/>
              <a:t>: </a:t>
            </a:r>
            <a:r>
              <a:rPr lang="en-GB" dirty="0"/>
              <a:t>Objects that have the </a:t>
            </a:r>
            <a:r>
              <a:rPr lang="en-GB" dirty="0" err="1"/>
              <a:t>LineageTag</a:t>
            </a:r>
            <a:r>
              <a:rPr lang="en-GB" dirty="0"/>
              <a:t> property</a:t>
            </a:r>
            <a:endParaRPr lang="en-GB" b="1" dirty="0"/>
          </a:p>
          <a:p>
            <a:pPr lvl="1"/>
            <a:r>
              <a:rPr lang="en-GB" b="1" dirty="0" err="1"/>
              <a:t>ITabularObjectContainer</a:t>
            </a:r>
            <a:r>
              <a:rPr lang="en-GB" b="1" dirty="0"/>
              <a:t>:</a:t>
            </a:r>
            <a:r>
              <a:rPr lang="en-GB" dirty="0"/>
              <a:t> Objects that may contain other TOM objects</a:t>
            </a:r>
          </a:p>
          <a:p>
            <a:r>
              <a:rPr lang="en-GB" dirty="0"/>
              <a:t>Interfaces make it easier to work with objects that support certain operations, rather than being of a particular type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foreach(var </a:t>
            </a:r>
            <a:r>
              <a:rPr lang="en-GB" dirty="0" err="1">
                <a:latin typeface="Consolas" panose="020B0609020204030204" pitchFamily="49" charset="0"/>
              </a:rPr>
              <a:t>obj</a:t>
            </a:r>
            <a:r>
              <a:rPr lang="en-GB" dirty="0">
                <a:latin typeface="Consolas" panose="020B0609020204030204" pitchFamily="49" charset="0"/>
              </a:rPr>
              <a:t> in </a:t>
            </a:r>
            <a:r>
              <a:rPr lang="en-GB" dirty="0" err="1">
                <a:latin typeface="Consolas" panose="020B0609020204030204" pitchFamily="49" charset="0"/>
              </a:rPr>
              <a:t>Selected.OfType</a:t>
            </a:r>
            <a:r>
              <a:rPr lang="en-GB" dirty="0">
                <a:latin typeface="Consolas" panose="020B0609020204030204" pitchFamily="49" charset="0"/>
              </a:rPr>
              <a:t>&lt;</a:t>
            </a:r>
            <a:r>
              <a:rPr lang="en-GB" dirty="0" err="1">
                <a:latin typeface="Consolas" panose="020B0609020204030204" pitchFamily="49" charset="0"/>
              </a:rPr>
              <a:t>IDescriptionObject</a:t>
            </a:r>
            <a:r>
              <a:rPr lang="en-GB" dirty="0">
                <a:latin typeface="Consolas" panose="020B0609020204030204" pitchFamily="49" charset="0"/>
              </a:rPr>
              <a:t>&gt;())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{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if(</a:t>
            </a:r>
            <a:r>
              <a:rPr lang="en-GB" dirty="0" err="1">
                <a:latin typeface="Consolas" panose="020B0609020204030204" pitchFamily="49" charset="0"/>
              </a:rPr>
              <a:t>obj</a:t>
            </a:r>
            <a:r>
              <a:rPr lang="en-GB" dirty="0">
                <a:latin typeface="Consolas" panose="020B0609020204030204" pitchFamily="49" charset="0"/>
              </a:rPr>
              <a:t> is </a:t>
            </a:r>
            <a:r>
              <a:rPr lang="en-GB" dirty="0" err="1">
                <a:latin typeface="Consolas" panose="020B0609020204030204" pitchFamily="49" charset="0"/>
              </a:rPr>
              <a:t>IExpressionObject</a:t>
            </a:r>
            <a:r>
              <a:rPr lang="en-GB" dirty="0">
                <a:latin typeface="Consolas" panose="020B0609020204030204" pitchFamily="49" charset="0"/>
              </a:rPr>
              <a:t>)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 </a:t>
            </a:r>
            <a:r>
              <a:rPr lang="en-GB" dirty="0" err="1">
                <a:latin typeface="Consolas" panose="020B0609020204030204" pitchFamily="49" charset="0"/>
              </a:rPr>
              <a:t>obj.Description</a:t>
            </a:r>
            <a:r>
              <a:rPr lang="en-GB" dirty="0">
                <a:latin typeface="Consolas" panose="020B0609020204030204" pitchFamily="49" charset="0"/>
              </a:rPr>
              <a:t> = "The expression on this object is: " + (</a:t>
            </a:r>
            <a:r>
              <a:rPr lang="en-GB" dirty="0" err="1">
                <a:latin typeface="Consolas" panose="020B0609020204030204" pitchFamily="49" charset="0"/>
              </a:rPr>
              <a:t>obj</a:t>
            </a:r>
            <a:r>
              <a:rPr lang="en-GB" dirty="0">
                <a:latin typeface="Consolas" panose="020B0609020204030204" pitchFamily="49" charset="0"/>
              </a:rPr>
              <a:t> as </a:t>
            </a:r>
            <a:r>
              <a:rPr lang="en-GB" dirty="0" err="1">
                <a:latin typeface="Consolas" panose="020B0609020204030204" pitchFamily="49" charset="0"/>
              </a:rPr>
              <a:t>IExpressionObject</a:t>
            </a:r>
            <a:r>
              <a:rPr lang="en-GB" dirty="0">
                <a:latin typeface="Consolas" panose="020B0609020204030204" pitchFamily="49" charset="0"/>
              </a:rPr>
              <a:t>).Expression;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}</a:t>
            </a:r>
            <a:endParaRPr lang="en-DK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81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7CCE-CFA0-D6DD-4188-E1FA0AF0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IDaxDependantObject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FC386-0AD5-8770-90B5-1FB642263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51322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 number of extension methods exist, specifically for objects that have one or more DAX properties</a:t>
            </a:r>
          </a:p>
          <a:p>
            <a:pPr lvl="1"/>
            <a:r>
              <a:rPr lang="en-GB" dirty="0"/>
              <a:t>Measures (Expression, </a:t>
            </a:r>
            <a:r>
              <a:rPr lang="en-GB" dirty="0" err="1"/>
              <a:t>FormatStringExpression</a:t>
            </a:r>
            <a:r>
              <a:rPr lang="en-GB" dirty="0"/>
              <a:t>, </a:t>
            </a:r>
            <a:r>
              <a:rPr lang="en-GB" dirty="0" err="1"/>
              <a:t>DetailRowsExpression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Calculated Columns / Calculated Tables / Table Permissions (Expression)</a:t>
            </a:r>
          </a:p>
          <a:p>
            <a:pPr lvl="1"/>
            <a:r>
              <a:rPr lang="en-GB" dirty="0"/>
              <a:t>Calculation Items (Expression, </a:t>
            </a:r>
            <a:r>
              <a:rPr lang="en-GB" dirty="0" err="1"/>
              <a:t>FormatStringExpression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KPIs (</a:t>
            </a:r>
            <a:r>
              <a:rPr lang="en-GB" dirty="0" err="1"/>
              <a:t>StatusExpression</a:t>
            </a:r>
            <a:r>
              <a:rPr lang="en-GB" dirty="0"/>
              <a:t>, </a:t>
            </a:r>
            <a:r>
              <a:rPr lang="en-GB" dirty="0" err="1"/>
              <a:t>TargetExpression</a:t>
            </a:r>
            <a:r>
              <a:rPr lang="en-GB" dirty="0"/>
              <a:t>, </a:t>
            </a:r>
            <a:r>
              <a:rPr lang="en-GB" dirty="0" err="1"/>
              <a:t>TrendExpression</a:t>
            </a:r>
            <a:endParaRPr lang="en-GB" dirty="0"/>
          </a:p>
          <a:p>
            <a:pPr lvl="1"/>
            <a:r>
              <a:rPr lang="en-GB" dirty="0"/>
              <a:t>etc.</a:t>
            </a:r>
          </a:p>
          <a:p>
            <a:r>
              <a:rPr lang="en-GB" dirty="0"/>
              <a:t>These extension methods lets you:</a:t>
            </a:r>
          </a:p>
          <a:p>
            <a:pPr lvl="1"/>
            <a:r>
              <a:rPr lang="en-GB" dirty="0"/>
              <a:t>Enumerate the DAX properties on an object (</a:t>
            </a:r>
            <a:r>
              <a:rPr lang="en-GB" dirty="0" err="1"/>
              <a:t>GetDaxProperties</a:t>
            </a:r>
            <a:r>
              <a:rPr lang="en-GB" dirty="0"/>
              <a:t>())</a:t>
            </a:r>
          </a:p>
          <a:p>
            <a:pPr lvl="1"/>
            <a:r>
              <a:rPr lang="en-GB" dirty="0"/>
              <a:t>Get or set the DAX expression of a given property (</a:t>
            </a:r>
            <a:r>
              <a:rPr lang="en-GB" dirty="0" err="1"/>
              <a:t>GetDAX</a:t>
            </a:r>
            <a:r>
              <a:rPr lang="en-GB" dirty="0"/>
              <a:t>() / </a:t>
            </a:r>
            <a:r>
              <a:rPr lang="en-GB" dirty="0" err="1"/>
              <a:t>SetDAX</a:t>
            </a:r>
            <a:r>
              <a:rPr lang="en-GB" dirty="0"/>
              <a:t>(…))</a:t>
            </a:r>
          </a:p>
          <a:p>
            <a:pPr lvl="1"/>
            <a:r>
              <a:rPr lang="en-GB" dirty="0"/>
              <a:t>Tokenize the DAX expression</a:t>
            </a:r>
          </a:p>
          <a:p>
            <a:pPr lvl="1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2439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7112-200E-A2F7-6E03-AB34C656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Tokenize the DAX expression?!?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AEE5D-B046-2F5E-6584-0EA76792B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325269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No, this has nothing to do with LLMs or CoPilot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r>
              <a:rPr lang="en-GB" dirty="0"/>
              <a:t>“Tokenization”, in this context, is just the process of converting a string representation of a DAX expression into a list of “tokens” representing keywords, functions, symbols, etc.</a:t>
            </a:r>
          </a:p>
          <a:p>
            <a:r>
              <a:rPr lang="en-GB" dirty="0"/>
              <a:t>It’s a prerequisite to parsing the code (which TE2 doesn’t do, btw)</a:t>
            </a:r>
          </a:p>
          <a:p>
            <a:r>
              <a:rPr lang="en-GB" dirty="0"/>
              <a:t>Example:</a:t>
            </a:r>
          </a:p>
          <a:p>
            <a:pPr lvl="1"/>
            <a:r>
              <a:rPr lang="en-GB" dirty="0">
                <a:latin typeface="Consolas" panose="020B0609020204030204" pitchFamily="49" charset="0"/>
              </a:rPr>
              <a:t>// Total number of units sold: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SUM('Internet Sales'[</a:t>
            </a:r>
            <a:r>
              <a:rPr lang="en-GB" dirty="0" err="1">
                <a:latin typeface="Consolas" panose="020B0609020204030204" pitchFamily="49" charset="0"/>
              </a:rPr>
              <a:t>LineQuantity</a:t>
            </a:r>
            <a:r>
              <a:rPr lang="en-GB" dirty="0">
                <a:latin typeface="Consolas" panose="020B0609020204030204" pitchFamily="49" charset="0"/>
              </a:rPr>
              <a:t>]) </a:t>
            </a:r>
          </a:p>
          <a:p>
            <a:r>
              <a:rPr lang="en-GB" dirty="0"/>
              <a:t>Used by Tabular Editor’s Formula</a:t>
            </a:r>
            <a:br>
              <a:rPr lang="en-GB" dirty="0"/>
            </a:br>
            <a:r>
              <a:rPr lang="en-GB" dirty="0"/>
              <a:t>Fix-up and Dependency Detection</a:t>
            </a:r>
          </a:p>
          <a:p>
            <a:r>
              <a:rPr lang="en-GB" dirty="0"/>
              <a:t>Can be used in custom BPA rules to avoid</a:t>
            </a:r>
            <a:br>
              <a:rPr lang="en-GB" dirty="0"/>
            </a:br>
            <a:r>
              <a:rPr lang="en-GB" dirty="0"/>
              <a:t>complex </a:t>
            </a:r>
            <a:r>
              <a:rPr lang="en-GB" dirty="0" err="1"/>
              <a:t>RegEx</a:t>
            </a:r>
            <a:r>
              <a:rPr lang="en-GB" dirty="0"/>
              <a:t> (i.e. </a:t>
            </a:r>
            <a:r>
              <a:rPr lang="en-GB" dirty="0" err="1"/>
              <a:t>RegEx</a:t>
            </a:r>
            <a:r>
              <a:rPr lang="en-GB" dirty="0"/>
              <a:t> that has to take</a:t>
            </a:r>
            <a:br>
              <a:rPr lang="en-GB" dirty="0"/>
            </a:br>
            <a:r>
              <a:rPr lang="en-GB" dirty="0"/>
              <a:t>whitespace and comments into account)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B71AF3-0DA1-223D-7A43-4164CCF266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029895"/>
              </p:ext>
            </p:extLst>
          </p:nvPr>
        </p:nvGraphicFramePr>
        <p:xfrm>
          <a:off x="5801359" y="3545840"/>
          <a:ext cx="6003853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1603">
                  <a:extLst>
                    <a:ext uri="{9D8B030D-6E8A-4147-A177-3AD203B41FA5}">
                      <a16:colId xmlns:a16="http://schemas.microsoft.com/office/drawing/2014/main" val="3404791621"/>
                    </a:ext>
                  </a:extLst>
                </a:gridCol>
                <a:gridCol w="796918">
                  <a:extLst>
                    <a:ext uri="{9D8B030D-6E8A-4147-A177-3AD203B41FA5}">
                      <a16:colId xmlns:a16="http://schemas.microsoft.com/office/drawing/2014/main" val="3337130570"/>
                    </a:ext>
                  </a:extLst>
                </a:gridCol>
                <a:gridCol w="638450">
                  <a:extLst>
                    <a:ext uri="{9D8B030D-6E8A-4147-A177-3AD203B41FA5}">
                      <a16:colId xmlns:a16="http://schemas.microsoft.com/office/drawing/2014/main" val="3922931117"/>
                    </a:ext>
                  </a:extLst>
                </a:gridCol>
                <a:gridCol w="1966882">
                  <a:extLst>
                    <a:ext uri="{9D8B030D-6E8A-4147-A177-3AD203B41FA5}">
                      <a16:colId xmlns:a16="http://schemas.microsoft.com/office/drawing/2014/main" val="3185621950"/>
                    </a:ext>
                  </a:extLst>
                </a:gridCol>
              </a:tblGrid>
              <a:tr h="333774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Token type</a:t>
                      </a:r>
                      <a:endParaRPr lang="en-DK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en-DK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To</a:t>
                      </a:r>
                      <a:endParaRPr lang="en-DK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DK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185782"/>
                  </a:ext>
                </a:extLst>
              </a:tr>
              <a:tr h="472846">
                <a:tc>
                  <a:txBody>
                    <a:bodyPr/>
                    <a:lstStyle/>
                    <a:p>
                      <a:r>
                        <a:rPr lang="en-GB" sz="1600" dirty="0"/>
                        <a:t>SINGLE_LINE_COMMENT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0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30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// Total number of units sold</a:t>
                      </a:r>
                      <a:endParaRPr lang="en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981837"/>
                  </a:ext>
                </a:extLst>
              </a:tr>
              <a:tr h="278145">
                <a:tc>
                  <a:txBody>
                    <a:bodyPr/>
                    <a:lstStyle/>
                    <a:p>
                      <a:r>
                        <a:rPr lang="en-GB" sz="1600" dirty="0"/>
                        <a:t>WHITESPACES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31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31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54583"/>
                  </a:ext>
                </a:extLst>
              </a:tr>
              <a:tr h="318479">
                <a:tc>
                  <a:txBody>
                    <a:bodyPr/>
                    <a:lstStyle/>
                    <a:p>
                      <a:r>
                        <a:rPr lang="en-GB" sz="1600" dirty="0"/>
                        <a:t>SUM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32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34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SUM</a:t>
                      </a:r>
                      <a:endParaRPr lang="en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937180"/>
                  </a:ext>
                </a:extLst>
              </a:tr>
              <a:tr h="318479">
                <a:tc>
                  <a:txBody>
                    <a:bodyPr/>
                    <a:lstStyle/>
                    <a:p>
                      <a:r>
                        <a:rPr lang="en-GB" sz="1600" dirty="0"/>
                        <a:t>OPEN_PARENS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35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35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(</a:t>
                      </a:r>
                      <a:endParaRPr lang="en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454606"/>
                  </a:ext>
                </a:extLst>
              </a:tr>
              <a:tr h="318479">
                <a:tc>
                  <a:txBody>
                    <a:bodyPr/>
                    <a:lstStyle/>
                    <a:p>
                      <a:r>
                        <a:rPr lang="en-GB" sz="1600" dirty="0"/>
                        <a:t>TABLE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36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51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Internet Sales</a:t>
                      </a:r>
                      <a:endParaRPr lang="en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267084"/>
                  </a:ext>
                </a:extLst>
              </a:tr>
              <a:tr h="318479">
                <a:tc>
                  <a:txBody>
                    <a:bodyPr/>
                    <a:lstStyle/>
                    <a:p>
                      <a:r>
                        <a:rPr lang="en-GB" sz="1600" dirty="0"/>
                        <a:t>COLUMN_OR_MEASURE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52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65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LineQuantity</a:t>
                      </a:r>
                      <a:endParaRPr lang="en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779182"/>
                  </a:ext>
                </a:extLst>
              </a:tr>
              <a:tr h="318479">
                <a:tc>
                  <a:txBody>
                    <a:bodyPr/>
                    <a:lstStyle/>
                    <a:p>
                      <a:r>
                        <a:rPr lang="en-GB" sz="1600" dirty="0"/>
                        <a:t>CLOSE_PARENS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66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66</a:t>
                      </a:r>
                      <a:endParaRPr lang="en-D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)</a:t>
                      </a:r>
                      <a:endParaRPr lang="en-D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409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741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361D-2691-B50F-53F5-524FE947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Editor script API exercises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BC7CF-CE71-3566-94A3-9B37E37E0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19318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Apply default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Formatting DAX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“Can I export this to Excel?”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Parameter table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Data-driven metadata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(Advanced) The Tokenizer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4792693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E27A9-E723-7769-9D91-03F4B33F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199"/>
            <a:ext cx="7389813" cy="3358055"/>
          </a:xfrm>
        </p:spPr>
        <p:txBody>
          <a:bodyPr anchor="t">
            <a:normAutofit/>
          </a:bodyPr>
          <a:lstStyle/>
          <a:p>
            <a:pPr marL="0"/>
            <a:r>
              <a:rPr lang="en-GB" sz="5400"/>
              <a:t>TOM Exploration using other tools</a:t>
            </a:r>
            <a:endParaRPr lang="en-US" sz="5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2ABF8-1FAE-349D-A317-C1A711DA5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279" y="1727416"/>
            <a:ext cx="6285323" cy="31360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71899E-F0D3-D703-93DE-C8789CF90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568" y="4521561"/>
            <a:ext cx="6673065" cy="213609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Processing an Azure AS Database – byoBI.com">
            <a:extLst>
              <a:ext uri="{FF2B5EF4-FFF2-40B4-BE49-F238E27FC236}">
                <a16:creationId xmlns:a16="http://schemas.microsoft.com/office/drawing/2014/main" id="{ECB4ED63-F030-095D-6B4A-AE97ABD2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35" y="3295436"/>
            <a:ext cx="3200166" cy="28539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880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FC14-B6AE-AC20-6361-9D252CD9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SpaceParts</a:t>
            </a:r>
            <a:r>
              <a:rPr lang="en-GB" dirty="0"/>
              <a:t> SQL data source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74361-9C0A-260D-852D-D37389CD7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b="1" dirty="0"/>
              <a:t>Server </a:t>
            </a:r>
            <a:r>
              <a:rPr lang="da-DK" b="1" dirty="0" err="1"/>
              <a:t>name</a:t>
            </a:r>
            <a:r>
              <a:rPr lang="da-DK" b="1" dirty="0"/>
              <a:t>:</a:t>
            </a:r>
            <a:r>
              <a:rPr lang="da-DK" dirty="0"/>
              <a:t> te3-training-eu.database.windows.net</a:t>
            </a:r>
          </a:p>
          <a:p>
            <a:r>
              <a:rPr lang="da-DK" b="1" dirty="0"/>
              <a:t>Database </a:t>
            </a:r>
            <a:r>
              <a:rPr lang="da-DK" b="1" dirty="0" err="1"/>
              <a:t>name</a:t>
            </a:r>
            <a:r>
              <a:rPr lang="da-DK" b="1" dirty="0"/>
              <a:t>:</a:t>
            </a:r>
            <a:r>
              <a:rPr lang="da-DK" dirty="0"/>
              <a:t> </a:t>
            </a:r>
            <a:r>
              <a:rPr lang="da-DK" dirty="0" err="1"/>
              <a:t>SpacePartsCoDW</a:t>
            </a:r>
            <a:endParaRPr lang="da-DK" dirty="0"/>
          </a:p>
          <a:p>
            <a:r>
              <a:rPr lang="da-DK" b="1" dirty="0"/>
              <a:t>SQL </a:t>
            </a:r>
            <a:r>
              <a:rPr lang="da-DK" b="1" dirty="0" err="1"/>
              <a:t>username</a:t>
            </a:r>
            <a:r>
              <a:rPr lang="da-DK" b="1" dirty="0"/>
              <a:t>:</a:t>
            </a:r>
            <a:r>
              <a:rPr lang="da-DK" dirty="0"/>
              <a:t> </a:t>
            </a:r>
            <a:r>
              <a:rPr lang="da-DK" dirty="0" err="1"/>
              <a:t>dwreader</a:t>
            </a:r>
            <a:endParaRPr lang="da-DK" dirty="0"/>
          </a:p>
          <a:p>
            <a:r>
              <a:rPr lang="da-DK" b="1" dirty="0"/>
              <a:t>SQL password:</a:t>
            </a:r>
            <a:r>
              <a:rPr lang="da-DK" dirty="0"/>
              <a:t> TE3#reader!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9797532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81A0A9-1CC8-AF2B-FAC5-307273FC1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tools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38321-8E55-E2A6-CF5A-8AC4164AA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42223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SSMS</a:t>
            </a:r>
          </a:p>
          <a:p>
            <a:r>
              <a:rPr lang="en-GB" dirty="0"/>
              <a:t>Notepad(!!!)</a:t>
            </a:r>
          </a:p>
          <a:p>
            <a:r>
              <a:rPr lang="en-GB" dirty="0"/>
              <a:t>AMO/TOM + VS Code / Visual Studio</a:t>
            </a:r>
          </a:p>
          <a:p>
            <a:r>
              <a:rPr lang="en-GB" dirty="0"/>
              <a:t>PowerShell</a:t>
            </a:r>
          </a:p>
          <a:p>
            <a:r>
              <a:rPr lang="en-GB" dirty="0"/>
              <a:t>Fabric Notebook: Semantic Link Labs</a:t>
            </a:r>
          </a:p>
          <a:p>
            <a:endParaRPr lang="en-GB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https://www.linkedin.com/pulse/semantic-modeling-without-third-party-tools-daniel-otykier-okr8f/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52806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B7BE3-1A30-19CD-8C60-83957DE0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SSMS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3968-A902-9C05-E57A-D1D8B812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124947"/>
          </a:xfrm>
        </p:spPr>
        <p:txBody>
          <a:bodyPr>
            <a:normAutofit/>
          </a:bodyPr>
          <a:lstStyle/>
          <a:p>
            <a:r>
              <a:rPr lang="en-GB" dirty="0"/>
              <a:t>SQL Server Management Studio – 1</a:t>
            </a:r>
            <a:r>
              <a:rPr lang="en-GB" baseline="30000" dirty="0"/>
              <a:t>st</a:t>
            </a:r>
            <a:r>
              <a:rPr lang="en-GB" dirty="0"/>
              <a:t> party offering from Microsoft</a:t>
            </a:r>
          </a:p>
          <a:p>
            <a:r>
              <a:rPr lang="en-GB" dirty="0"/>
              <a:t>Connects to AS / PBI using AMO</a:t>
            </a:r>
          </a:p>
          <a:p>
            <a:r>
              <a:rPr lang="en-GB" dirty="0"/>
              <a:t>Execute DAX, MDX, DMV queries and TMSL “DML” scripts</a:t>
            </a:r>
          </a:p>
          <a:p>
            <a:r>
              <a:rPr lang="en-GB" dirty="0"/>
              <a:t>Cons:</a:t>
            </a:r>
          </a:p>
          <a:p>
            <a:pPr lvl="1"/>
            <a:r>
              <a:rPr lang="en-GB" dirty="0"/>
              <a:t>No automation</a:t>
            </a:r>
          </a:p>
          <a:p>
            <a:pPr lvl="1"/>
            <a:r>
              <a:rPr lang="en-GB" dirty="0"/>
              <a:t>TMSL scripts won’t work against Power BI Desktop (must rely on raw XMLA which is horrible)</a:t>
            </a:r>
          </a:p>
        </p:txBody>
      </p:sp>
    </p:spTree>
    <p:extLst>
      <p:ext uri="{BB962C8B-B14F-4D97-AF65-F5344CB8AC3E}">
        <p14:creationId xmlns:p14="http://schemas.microsoft.com/office/powerpoint/2010/main" val="21103301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7E7F-3313-590C-BC40-6B790945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Notepad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474DB-109C-218E-8A53-4A37B339E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Edit TMSL “DDL” (Model.bim) files and TMDL</a:t>
            </a:r>
          </a:p>
          <a:p>
            <a:r>
              <a:rPr lang="en-GB" dirty="0"/>
              <a:t>Useful with Power BI Desktop “Developer Mode” aka. “Power BI Projects”</a:t>
            </a:r>
          </a:p>
          <a:p>
            <a:r>
              <a:rPr lang="en-GB" dirty="0"/>
              <a:t>Cons:</a:t>
            </a:r>
          </a:p>
          <a:p>
            <a:pPr lvl="1"/>
            <a:r>
              <a:rPr lang="en-GB" dirty="0"/>
              <a:t>No validation of model metadata</a:t>
            </a:r>
          </a:p>
          <a:p>
            <a:pPr lvl="1"/>
            <a:r>
              <a:rPr lang="en-GB" dirty="0"/>
              <a:t>No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76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0615-923E-FBE3-FA1F-F4F1D2C0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AMO/TOM + VS Code / Visual Studio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0675-2623-096F-62C7-84B2210A2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Closing thing to C# scripting in Tabular Editor</a:t>
            </a:r>
          </a:p>
          <a:p>
            <a:r>
              <a:rPr lang="en-GB" dirty="0"/>
              <a:t>…but without all the goodness of </a:t>
            </a:r>
            <a:r>
              <a:rPr lang="en-GB" dirty="0" err="1"/>
              <a:t>TOMWrapper</a:t>
            </a:r>
            <a:endParaRPr lang="en-GB" dirty="0"/>
          </a:p>
          <a:p>
            <a:r>
              <a:rPr lang="en-GB" dirty="0"/>
              <a:t>Many examples can be found online</a:t>
            </a:r>
          </a:p>
          <a:p>
            <a:r>
              <a:rPr lang="en-GB" dirty="0"/>
              <a:t>Cons:</a:t>
            </a:r>
          </a:p>
          <a:p>
            <a:pPr lvl="1"/>
            <a:r>
              <a:rPr lang="en-GB" dirty="0"/>
              <a:t>Requires dev tool installations</a:t>
            </a:r>
          </a:p>
          <a:p>
            <a:pPr lvl="1"/>
            <a:r>
              <a:rPr lang="en-GB" dirty="0"/>
              <a:t>Higher learning curve than C# scripts in Tabular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5874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4742-C9D9-6B8E-3395-B53548E37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PowerShell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2C5B8-07F6-A8FB-BED6-BA63BC208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Invoke-</a:t>
            </a:r>
            <a:r>
              <a:rPr lang="en-GB" dirty="0" err="1"/>
              <a:t>AsCmd</a:t>
            </a:r>
            <a:endParaRPr lang="en-GB" dirty="0"/>
          </a:p>
          <a:p>
            <a:pPr lvl="1"/>
            <a:r>
              <a:rPr lang="en-GB" dirty="0"/>
              <a:t>Official cmdlet that allows execution of scripts (XMLA / TMSL) and queries</a:t>
            </a:r>
          </a:p>
          <a:p>
            <a:r>
              <a:rPr lang="en-GB" dirty="0"/>
              <a:t>Can load .NET </a:t>
            </a:r>
            <a:r>
              <a:rPr lang="en-GB" dirty="0" err="1"/>
              <a:t>dll’s</a:t>
            </a:r>
            <a:r>
              <a:rPr lang="en-GB" dirty="0"/>
              <a:t>, such as AMO/TOM</a:t>
            </a:r>
          </a:p>
          <a:p>
            <a:pPr lvl="1"/>
            <a:r>
              <a:rPr lang="en-GB" dirty="0"/>
              <a:t>But at that point, you’re probably better off using VS Code / Visual Studio</a:t>
            </a:r>
          </a:p>
          <a:p>
            <a:r>
              <a:rPr lang="en-GB" dirty="0"/>
              <a:t>Many examples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95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678E-E463-59D3-84A0-8A00C9E1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Fabric Notebook: Semantic Link Labs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89D46-9D69-8F8C-C51E-95221AF70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093416"/>
          </a:xfrm>
        </p:spPr>
        <p:txBody>
          <a:bodyPr>
            <a:normAutofit fontScale="92500"/>
          </a:bodyPr>
          <a:lstStyle/>
          <a:p>
            <a:r>
              <a:rPr lang="en-GB" dirty="0"/>
              <a:t>New kid on the block! Semantic modelling with </a:t>
            </a:r>
            <a:r>
              <a:rPr lang="en-GB" b="1" dirty="0"/>
              <a:t>Python</a:t>
            </a:r>
            <a:endParaRPr lang="en-GB" dirty="0"/>
          </a:p>
          <a:p>
            <a:r>
              <a:rPr lang="en-GB" dirty="0"/>
              <a:t>Semantic Link Labs is an open-source module maintained by Microsoft</a:t>
            </a:r>
          </a:p>
          <a:p>
            <a:r>
              <a:rPr lang="en-GB" dirty="0"/>
              <a:t>Contains a lot of the same functionality as </a:t>
            </a:r>
            <a:r>
              <a:rPr lang="en-GB" dirty="0" err="1"/>
              <a:t>TOMWrapper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Convenience methods / </a:t>
            </a:r>
            <a:r>
              <a:rPr lang="en-GB" dirty="0" err="1"/>
              <a:t>extensios</a:t>
            </a:r>
            <a:endParaRPr lang="en-GB" dirty="0"/>
          </a:p>
          <a:p>
            <a:pPr lvl="1"/>
            <a:r>
              <a:rPr lang="en-GB" dirty="0"/>
              <a:t>BPA</a:t>
            </a:r>
          </a:p>
          <a:p>
            <a:r>
              <a:rPr lang="en-GB" dirty="0"/>
              <a:t>Cons:</a:t>
            </a:r>
          </a:p>
          <a:p>
            <a:pPr lvl="1"/>
            <a:r>
              <a:rPr lang="en-GB" dirty="0"/>
              <a:t>Only works for semantic models in Microsoft 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61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E27A9-E723-7769-9D91-03F4B33F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199"/>
            <a:ext cx="7389813" cy="3358055"/>
          </a:xfrm>
        </p:spPr>
        <p:txBody>
          <a:bodyPr anchor="t">
            <a:normAutofit/>
          </a:bodyPr>
          <a:lstStyle/>
          <a:p>
            <a:pPr marL="0"/>
            <a:r>
              <a:rPr lang="en-GB" sz="5400" dirty="0"/>
              <a:t>Best Practice Analyzer and custom rules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9646D1-51A2-2F5A-1399-41023380F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853" y="592315"/>
            <a:ext cx="3023159" cy="5072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6EDF6-FE58-2B63-FEC1-D4F42D7E5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476" y="3128380"/>
            <a:ext cx="3999191" cy="3543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1FE6F-FF5B-0B64-DC6F-BBB9D7F43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0757" y="3319939"/>
            <a:ext cx="4443074" cy="303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50227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43A54F-5233-5319-16EF-BA2B5B18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 Analyzer</a:t>
            </a:r>
            <a:endParaRPr lang="en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1914CE-4EA8-0D7A-0E51-C5FD3BA0D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208429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A feature of TE2 and TE3, that scans your model metadata for certain anti-patterns, while you work</a:t>
            </a:r>
          </a:p>
          <a:p>
            <a:r>
              <a:rPr lang="en-GB" dirty="0"/>
              <a:t>Best Practice rules are completely customizable</a:t>
            </a:r>
          </a:p>
          <a:p>
            <a:r>
              <a:rPr lang="en-GB" dirty="0"/>
              <a:t>No rules included out-of-the-box, but good starting point can be found here:</a:t>
            </a:r>
          </a:p>
          <a:p>
            <a:pPr lvl="1"/>
            <a:r>
              <a:rPr lang="da-DK" dirty="0">
                <a:hlinkClick r:id="rId2"/>
              </a:rPr>
              <a:t>https://powerbi.microsoft.com/en-us/blog/best-practice-rules-to-improve-your-models-performance/</a:t>
            </a:r>
            <a:r>
              <a:rPr lang="da-DK" dirty="0"/>
              <a:t> by Michael Kovalsky @ MSFT </a:t>
            </a:r>
            <a:r>
              <a:rPr lang="da-DK" dirty="0" err="1"/>
              <a:t>Fabric</a:t>
            </a:r>
            <a:r>
              <a:rPr lang="da-DK" dirty="0"/>
              <a:t> CAT</a:t>
            </a:r>
          </a:p>
          <a:p>
            <a:r>
              <a:rPr lang="en-GB" dirty="0"/>
              <a:t>Semantic Link Labs (plug-in for Fabric Notebooks) nowadays also support scanning your models for Best Practice violations</a:t>
            </a:r>
          </a:p>
          <a:p>
            <a:pPr lvl="1"/>
            <a:r>
              <a:rPr lang="da-DK" dirty="0">
                <a:hlinkClick r:id="rId3"/>
              </a:rPr>
              <a:t>https://github.com/microsoft/semantic-link-labs?tab=readme-ov-file</a:t>
            </a:r>
            <a:r>
              <a:rPr lang="da-DK" dirty="0"/>
              <a:t> </a:t>
            </a:r>
          </a:p>
          <a:p>
            <a:pPr lvl="1"/>
            <a:r>
              <a:rPr lang="da-DK" dirty="0"/>
              <a:t>Best Practice </a:t>
            </a:r>
            <a:r>
              <a:rPr lang="da-DK" dirty="0" err="1"/>
              <a:t>rule</a:t>
            </a:r>
            <a:r>
              <a:rPr lang="da-DK" dirty="0"/>
              <a:t> definitions </a:t>
            </a:r>
            <a:r>
              <a:rPr lang="da-DK" dirty="0" err="1"/>
              <a:t>ported</a:t>
            </a:r>
            <a:r>
              <a:rPr lang="da-DK" dirty="0"/>
              <a:t> to Python by Michael Kovalsky @ MSFT </a:t>
            </a:r>
            <a:r>
              <a:rPr lang="da-DK" dirty="0" err="1"/>
              <a:t>Fabric</a:t>
            </a:r>
            <a:r>
              <a:rPr lang="da-DK" dirty="0"/>
              <a:t> CAT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3282375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74ED-6264-8815-BBFB-E8BAA4A1D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 rule definitions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C071C-D4F4-A942-4ED4-229F641FE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6318813" cy="5604669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Rule definitions stored in JSON</a:t>
            </a:r>
          </a:p>
          <a:p>
            <a:pPr lvl="1"/>
            <a:r>
              <a:rPr lang="en-GB" dirty="0"/>
              <a:t>%</a:t>
            </a:r>
            <a:r>
              <a:rPr lang="en-GB" dirty="0" err="1"/>
              <a:t>LocalAppData</a:t>
            </a:r>
            <a:r>
              <a:rPr lang="en-GB" dirty="0"/>
              <a:t>%\</a:t>
            </a:r>
            <a:r>
              <a:rPr lang="en-GB" dirty="0" err="1"/>
              <a:t>TabularEditor</a:t>
            </a:r>
            <a:r>
              <a:rPr lang="en-GB" dirty="0"/>
              <a:t>\</a:t>
            </a:r>
            <a:r>
              <a:rPr lang="en-GB" dirty="0" err="1"/>
              <a:t>BpaRules.json</a:t>
            </a:r>
            <a:endParaRPr lang="en-GB" dirty="0"/>
          </a:p>
          <a:p>
            <a:r>
              <a:rPr lang="en-GB" dirty="0"/>
              <a:t>Each rule must specify:</a:t>
            </a:r>
          </a:p>
          <a:p>
            <a:pPr lvl="1"/>
            <a:r>
              <a:rPr lang="en-GB" b="1" dirty="0"/>
              <a:t>ID</a:t>
            </a:r>
            <a:r>
              <a:rPr lang="en-GB" dirty="0"/>
              <a:t> (string) – must be unique</a:t>
            </a:r>
          </a:p>
          <a:p>
            <a:pPr lvl="1"/>
            <a:r>
              <a:rPr lang="en-GB" b="1" dirty="0"/>
              <a:t>Name</a:t>
            </a:r>
            <a:r>
              <a:rPr lang="en-GB" dirty="0"/>
              <a:t> (string) – displayed to the user</a:t>
            </a:r>
          </a:p>
          <a:p>
            <a:pPr lvl="1"/>
            <a:r>
              <a:rPr lang="en-GB" b="1" dirty="0"/>
              <a:t>Description</a:t>
            </a:r>
            <a:r>
              <a:rPr lang="en-GB" dirty="0"/>
              <a:t> (string, optional) – additional details about the rule</a:t>
            </a:r>
          </a:p>
          <a:p>
            <a:pPr lvl="1"/>
            <a:r>
              <a:rPr lang="en-GB" b="1" dirty="0"/>
              <a:t>Category</a:t>
            </a:r>
            <a:r>
              <a:rPr lang="en-GB" dirty="0"/>
              <a:t> (string, optional) – provides a way to group rules that deal with similar aspects of the semantic model</a:t>
            </a:r>
          </a:p>
          <a:p>
            <a:pPr lvl="1"/>
            <a:r>
              <a:rPr lang="en-GB" b="1" dirty="0"/>
              <a:t>Severity</a:t>
            </a:r>
            <a:r>
              <a:rPr lang="en-GB" dirty="0"/>
              <a:t> (int) – 1: Low, 2: Medium, 3: High</a:t>
            </a:r>
          </a:p>
          <a:p>
            <a:pPr lvl="1"/>
            <a:r>
              <a:rPr lang="en-GB" b="1" dirty="0" err="1"/>
              <a:t>CompatibilityLevel</a:t>
            </a:r>
            <a:r>
              <a:rPr lang="en-GB" dirty="0"/>
              <a:t> (int) – minimum compatibility level that the model must be, before the rule is applicable</a:t>
            </a:r>
          </a:p>
          <a:p>
            <a:pPr lvl="1"/>
            <a:r>
              <a:rPr lang="en-GB" b="1" dirty="0"/>
              <a:t>Expression</a:t>
            </a:r>
            <a:r>
              <a:rPr lang="en-GB" dirty="0"/>
              <a:t> (string) – Dynamic LINQ expression specifying which objects to flag as being in violation of the rule (more details later)</a:t>
            </a:r>
          </a:p>
          <a:p>
            <a:pPr lvl="1"/>
            <a:r>
              <a:rPr lang="en-GB" b="1" dirty="0" err="1"/>
              <a:t>FixExpression</a:t>
            </a:r>
            <a:r>
              <a:rPr lang="en-GB" dirty="0"/>
              <a:t> (string, optional) – A C# snippet that provides a way to assign a value to an object property, in order to fix the rule violation</a:t>
            </a:r>
          </a:p>
          <a:p>
            <a:pPr lvl="1"/>
            <a:endParaRPr lang="en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2BE019-AD04-A98D-75A2-D3AC67FFC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20" y="1695424"/>
            <a:ext cx="4892040" cy="3964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6242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11FF-A818-DB05-CA34-84C223CF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LINQ and Lambdas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C42AB-7BEB-0BB7-DB89-C410DBAB4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400754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Many LINQ function in C# </a:t>
            </a:r>
            <a:r>
              <a:rPr lang="en-GB" i="1" dirty="0"/>
              <a:t>lambdas</a:t>
            </a:r>
            <a:endParaRPr lang="en-GB" dirty="0"/>
          </a:p>
          <a:p>
            <a:r>
              <a:rPr lang="en-GB" dirty="0"/>
              <a:t>Recap: A lambda is just a short-hand notation for defining a method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// Method syntax: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string </a:t>
            </a:r>
            <a:r>
              <a:rPr lang="en-US" dirty="0" err="1">
                <a:latin typeface="Consolas" panose="020B0609020204030204" pitchFamily="49" charset="0"/>
              </a:rPr>
              <a:t>GetTableName</a:t>
            </a:r>
            <a:r>
              <a:rPr lang="en-US" dirty="0">
                <a:latin typeface="Consolas" panose="020B0609020204030204" pitchFamily="49" charset="0"/>
              </a:rPr>
              <a:t>(Table table)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return </a:t>
            </a:r>
            <a:r>
              <a:rPr lang="en-US" dirty="0" err="1">
                <a:latin typeface="Consolas" panose="020B0609020204030204" pitchFamily="49" charset="0"/>
              </a:rPr>
              <a:t>table.Name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// Equivalent Lambda syntax: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t =&gt; </a:t>
            </a:r>
            <a:r>
              <a:rPr lang="en-US" dirty="0" err="1">
                <a:latin typeface="Consolas" panose="020B0609020204030204" pitchFamily="49" charset="0"/>
              </a:rPr>
              <a:t>t.Name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r>
              <a:rPr lang="en-US" dirty="0"/>
              <a:t>Lambdas are handy for projections and predicates – which is the majority of parameters used by LINQ functions…</a:t>
            </a:r>
          </a:p>
          <a:p>
            <a:pPr lvl="1"/>
            <a:r>
              <a:rPr lang="en-US" dirty="0" err="1"/>
              <a:t>Model.Tables.Where</a:t>
            </a:r>
            <a:r>
              <a:rPr lang="en-US" dirty="0"/>
              <a:t>(t =&gt; </a:t>
            </a:r>
            <a:r>
              <a:rPr lang="en-US" dirty="0" err="1"/>
              <a:t>t.Name.StartsWith</a:t>
            </a:r>
            <a:r>
              <a:rPr lang="en-US" dirty="0"/>
              <a:t>("dim")).</a:t>
            </a:r>
            <a:r>
              <a:rPr lang="en-US" dirty="0" err="1"/>
              <a:t>OrderByDescending</a:t>
            </a:r>
            <a:r>
              <a:rPr lang="en-US" dirty="0"/>
              <a:t>(t =&gt; </a:t>
            </a:r>
            <a:r>
              <a:rPr lang="en-US" dirty="0" err="1"/>
              <a:t>t.Columns.Count</a:t>
            </a:r>
            <a:r>
              <a:rPr lang="en-US" dirty="0"/>
              <a:t>).First();</a:t>
            </a:r>
          </a:p>
          <a:p>
            <a:pPr lvl="1"/>
            <a:r>
              <a:rPr lang="en-US" dirty="0" err="1"/>
              <a:t>string.Join</a:t>
            </a:r>
            <a:r>
              <a:rPr lang="en-US" dirty="0"/>
              <a:t>(", ", </a:t>
            </a:r>
            <a:r>
              <a:rPr lang="en-US" dirty="0" err="1"/>
              <a:t>Model.AllMeasures.Select</a:t>
            </a:r>
            <a:r>
              <a:rPr lang="en-US" dirty="0"/>
              <a:t>(m =&gt; </a:t>
            </a:r>
            <a:r>
              <a:rPr lang="en-US" dirty="0" err="1"/>
              <a:t>m.Name</a:t>
            </a:r>
            <a:r>
              <a:rPr lang="en-US" dirty="0"/>
              <a:t>))</a:t>
            </a:r>
          </a:p>
          <a:p>
            <a:pPr lvl="1"/>
            <a:r>
              <a:rPr lang="en-US" dirty="0" err="1"/>
              <a:t>Model.Tables.Any</a:t>
            </a:r>
            <a:r>
              <a:rPr lang="en-US" dirty="0"/>
              <a:t>(t =&gt; t is </a:t>
            </a:r>
            <a:r>
              <a:rPr lang="en-US" dirty="0" err="1"/>
              <a:t>CalculationGroupTable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31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E27A9-E723-7769-9D91-03F4B33F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4983666" cy="3358055"/>
          </a:xfrm>
        </p:spPr>
        <p:txBody>
          <a:bodyPr>
            <a:normAutofit/>
          </a:bodyPr>
          <a:lstStyle/>
          <a:p>
            <a:pPr marL="0"/>
            <a:r>
              <a:rPr lang="en-GB" sz="5400"/>
              <a:t>Introduction to AMO and TOM</a:t>
            </a:r>
            <a:endParaRPr lang="en-US" sz="54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35EBD-D37E-5869-4C70-E3C986C3E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8035" y="5833030"/>
            <a:ext cx="5500489" cy="433958"/>
          </a:xfrm>
        </p:spPr>
        <p:txBody>
          <a:bodyPr>
            <a:normAutofit/>
          </a:bodyPr>
          <a:lstStyle/>
          <a:p>
            <a:r>
              <a:rPr lang="en-GB" sz="1400"/>
              <a:t>Metadata: The unsung hero behind every great semantic model!</a:t>
            </a:r>
            <a:endParaRPr lang="en-US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F88DCF-9CCD-D0CB-A19B-C26752B4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546" y="910241"/>
            <a:ext cx="4983666" cy="495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647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B5F1-70BA-5E49-73AD-BA279AC9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LINQ and Lambdas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D599C-891C-2447-F965-A8A728173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1"/>
            <a:ext cx="11488838" cy="5126004"/>
          </a:xfrm>
        </p:spPr>
        <p:txBody>
          <a:bodyPr>
            <a:normAutofit/>
          </a:bodyPr>
          <a:lstStyle/>
          <a:p>
            <a:r>
              <a:rPr lang="en-GB" sz="2400" dirty="0"/>
              <a:t>…so handy, in fact, that we based the expression language of Tabular Editor’s Best Practice Analyzer, on LINQ-like syntax (called Dynamic </a:t>
            </a:r>
            <a:r>
              <a:rPr lang="en-GB" sz="2400" dirty="0" err="1"/>
              <a:t>Linq</a:t>
            </a:r>
            <a:r>
              <a:rPr lang="en-GB" sz="2400" dirty="0"/>
              <a:t>)</a:t>
            </a:r>
          </a:p>
          <a:p>
            <a:r>
              <a:rPr lang="en-GB" sz="2400" dirty="0"/>
              <a:t>But with implicit Lambdas!</a:t>
            </a:r>
          </a:p>
          <a:p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1F00FC-3442-68E9-008D-AC8D5D790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589501"/>
              </p:ext>
            </p:extLst>
          </p:nvPr>
        </p:nvGraphicFramePr>
        <p:xfrm>
          <a:off x="386787" y="3429000"/>
          <a:ext cx="11488838" cy="2574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2033">
                  <a:extLst>
                    <a:ext uri="{9D8B030D-6E8A-4147-A177-3AD203B41FA5}">
                      <a16:colId xmlns:a16="http://schemas.microsoft.com/office/drawing/2014/main" val="778806684"/>
                    </a:ext>
                  </a:extLst>
                </a:gridCol>
                <a:gridCol w="5726805">
                  <a:extLst>
                    <a:ext uri="{9D8B030D-6E8A-4147-A177-3AD203B41FA5}">
                      <a16:colId xmlns:a16="http://schemas.microsoft.com/office/drawing/2014/main" val="233031371"/>
                    </a:ext>
                  </a:extLst>
                </a:gridCol>
              </a:tblGrid>
              <a:tr h="632616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Finding “implicit measures” in 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Finding “implicit measures” with BPA</a:t>
                      </a:r>
                      <a:br>
                        <a:rPr lang="en-GB" dirty="0">
                          <a:solidFill>
                            <a:schemeClr val="tx1"/>
                          </a:solidFill>
                        </a:rPr>
                      </a:b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Scope = Columns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32448"/>
                  </a:ext>
                </a:extLst>
              </a:tr>
              <a:tr h="1934199">
                <a:tc>
                  <a:txBody>
                    <a:bodyPr/>
                    <a:lstStyle/>
                    <a:p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Model.AllColumns.Where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(c =&gt;</a:t>
                      </a:r>
                      <a:br>
                        <a:rPr lang="en-GB" sz="1600" dirty="0">
                          <a:latin typeface="Consolas" panose="020B0609020204030204" pitchFamily="49" charset="0"/>
                        </a:rPr>
                      </a:br>
                      <a:r>
                        <a:rPr lang="en-GB" sz="1600" dirty="0">
                          <a:latin typeface="Consolas" panose="020B0609020204030204" pitchFamily="49" charset="0"/>
                        </a:rPr>
                        <a:t>    (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c.DataType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 == DataType.Int64</a:t>
                      </a:r>
                      <a:br>
                        <a:rPr lang="en-GB" sz="1600" dirty="0">
                          <a:latin typeface="Consolas" panose="020B0609020204030204" pitchFamily="49" charset="0"/>
                        </a:rPr>
                      </a:br>
                      <a:r>
                        <a:rPr lang="en-GB" sz="1600" dirty="0">
                          <a:latin typeface="Consolas" panose="020B0609020204030204" pitchFamily="49" charset="0"/>
                        </a:rPr>
                        <a:t>      ||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c.DataType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DataType.Decimal</a:t>
                      </a:r>
                      <a:br>
                        <a:rPr lang="en-GB" sz="1600" dirty="0">
                          <a:latin typeface="Consolas" panose="020B0609020204030204" pitchFamily="49" charset="0"/>
                        </a:rPr>
                      </a:br>
                      <a:r>
                        <a:rPr lang="en-GB" sz="1600" dirty="0">
                          <a:latin typeface="Consolas" panose="020B0609020204030204" pitchFamily="49" charset="0"/>
                        </a:rPr>
                        <a:t>      ||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c.DataType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DataType.Double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GB" sz="1600" dirty="0">
                          <a:latin typeface="Consolas" panose="020B0609020204030204" pitchFamily="49" charset="0"/>
                        </a:rPr>
                      </a:br>
                      <a:r>
                        <a:rPr lang="en-GB" sz="1600" dirty="0">
                          <a:latin typeface="Consolas" panose="020B0609020204030204" pitchFamily="49" charset="0"/>
                        </a:rPr>
                        <a:t>    &amp;&amp;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c.IsVisible</a:t>
                      </a:r>
                      <a:br>
                        <a:rPr lang="en-GB" sz="1600" dirty="0">
                          <a:latin typeface="Consolas" panose="020B0609020204030204" pitchFamily="49" charset="0"/>
                        </a:rPr>
                      </a:br>
                      <a:r>
                        <a:rPr lang="en-GB" sz="1600" dirty="0">
                          <a:latin typeface="Consolas" panose="020B0609020204030204" pitchFamily="49" charset="0"/>
                        </a:rPr>
                        <a:t>    &amp;&amp;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c.SummarizeBy</a:t>
                      </a:r>
                      <a:r>
                        <a:rPr lang="en-GB" sz="1600" dirty="0">
                          <a:latin typeface="Consolas" panose="020B0609020204030204" pitchFamily="49" charset="0"/>
                        </a:rPr>
                        <a:t> != </a:t>
                      </a:r>
                      <a:r>
                        <a:rPr lang="en-GB" sz="1600" dirty="0" err="1">
                          <a:latin typeface="Consolas" panose="020B0609020204030204" pitchFamily="49" charset="0"/>
                        </a:rPr>
                        <a:t>AggregateFunction.None</a:t>
                      </a:r>
                      <a:br>
                        <a:rPr lang="en-GB" sz="1600" dirty="0">
                          <a:latin typeface="Consolas" panose="020B0609020204030204" pitchFamily="49" charset="0"/>
                        </a:rPr>
                      </a:br>
                      <a:r>
                        <a:rPr lang="en-GB" sz="1600" dirty="0">
                          <a:latin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GB" sz="1800" dirty="0" err="1">
                          <a:latin typeface="Consolas" panose="020B0609020204030204" pitchFamily="49" charset="0"/>
                        </a:rPr>
                        <a:t>DataType</a:t>
                      </a:r>
                      <a:r>
                        <a:rPr lang="en-GB" sz="1800" dirty="0">
                          <a:latin typeface="Consolas" panose="020B0609020204030204" pitchFamily="49" charset="0"/>
                        </a:rPr>
                        <a:t> = "Int64" </a:t>
                      </a:r>
                    </a:p>
                    <a:p>
                      <a:r>
                        <a:rPr lang="en-GB" sz="1800" dirty="0">
                          <a:latin typeface="Consolas" panose="020B0609020204030204" pitchFamily="49" charset="0"/>
                        </a:rPr>
                        <a:t>    or </a:t>
                      </a:r>
                      <a:r>
                        <a:rPr lang="en-GB" sz="1800" dirty="0" err="1">
                          <a:latin typeface="Consolas" panose="020B0609020204030204" pitchFamily="49" charset="0"/>
                        </a:rPr>
                        <a:t>DataType</a:t>
                      </a:r>
                      <a:r>
                        <a:rPr lang="en-GB" sz="1800" dirty="0">
                          <a:latin typeface="Consolas" panose="020B0609020204030204" pitchFamily="49" charset="0"/>
                        </a:rPr>
                        <a:t> = "Decimal" </a:t>
                      </a:r>
                    </a:p>
                    <a:p>
                      <a:r>
                        <a:rPr lang="en-GB" sz="1800" dirty="0">
                          <a:latin typeface="Consolas" panose="020B0609020204030204" pitchFamily="49" charset="0"/>
                        </a:rPr>
                        <a:t>    or </a:t>
                      </a:r>
                      <a:r>
                        <a:rPr lang="en-GB" sz="1800" dirty="0" err="1">
                          <a:latin typeface="Consolas" panose="020B0609020204030204" pitchFamily="49" charset="0"/>
                        </a:rPr>
                        <a:t>DataType</a:t>
                      </a:r>
                      <a:r>
                        <a:rPr lang="en-GB" sz="1800" dirty="0">
                          <a:latin typeface="Consolas" panose="020B0609020204030204" pitchFamily="49" charset="0"/>
                        </a:rPr>
                        <a:t> = "Double")</a:t>
                      </a:r>
                      <a:br>
                        <a:rPr lang="en-GB" sz="1800" dirty="0">
                          <a:latin typeface="Consolas" panose="020B0609020204030204" pitchFamily="49" charset="0"/>
                        </a:rPr>
                      </a:br>
                      <a:r>
                        <a:rPr lang="en-GB" sz="1800" dirty="0">
                          <a:latin typeface="Consolas" panose="020B0609020204030204" pitchFamily="49" charset="0"/>
                        </a:rPr>
                        <a:t>and </a:t>
                      </a:r>
                      <a:r>
                        <a:rPr lang="en-GB" sz="1800" dirty="0" err="1">
                          <a:latin typeface="Consolas" panose="020B0609020204030204" pitchFamily="49" charset="0"/>
                        </a:rPr>
                        <a:t>IsVisible</a:t>
                      </a:r>
                      <a:r>
                        <a:rPr lang="en-GB" sz="1800" dirty="0">
                          <a:latin typeface="Consolas" panose="020B0609020204030204" pitchFamily="49" charset="0"/>
                        </a:rPr>
                        <a:t> and </a:t>
                      </a:r>
                      <a:r>
                        <a:rPr lang="en-GB" sz="1800" dirty="0" err="1">
                          <a:latin typeface="Consolas" panose="020B0609020204030204" pitchFamily="49" charset="0"/>
                        </a:rPr>
                        <a:t>SummarizeBy</a:t>
                      </a:r>
                      <a:r>
                        <a:rPr lang="en-GB" sz="1800" dirty="0">
                          <a:latin typeface="Consolas" panose="020B0609020204030204" pitchFamily="49" charset="0"/>
                        </a:rPr>
                        <a:t> &lt;&gt; "None"</a:t>
                      </a:r>
                      <a:endParaRPr lang="en-US" sz="1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27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7185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F6055-A789-F694-87CB-CA001580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Fix expressions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C3556-AE92-9F5D-D66E-852B80E40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122069"/>
          </a:xfrm>
        </p:spPr>
        <p:txBody>
          <a:bodyPr>
            <a:normAutofit fontScale="92500"/>
          </a:bodyPr>
          <a:lstStyle/>
          <a:p>
            <a:r>
              <a:rPr lang="en-GB" dirty="0"/>
              <a:t>Sometimes, fixing a rule violation is just a matter of setting a single property</a:t>
            </a:r>
          </a:p>
          <a:p>
            <a:r>
              <a:rPr lang="en-GB" dirty="0"/>
              <a:t>Example:</a:t>
            </a:r>
          </a:p>
          <a:p>
            <a:pPr lvl="1"/>
            <a:r>
              <a:rPr lang="en-GB" dirty="0" err="1"/>
              <a:t>column.SummarizeBy</a:t>
            </a:r>
            <a:r>
              <a:rPr lang="en-GB" dirty="0"/>
              <a:t> = </a:t>
            </a:r>
            <a:r>
              <a:rPr lang="en-GB" dirty="0" err="1"/>
              <a:t>AggregationType.None</a:t>
            </a:r>
            <a:r>
              <a:rPr lang="en-GB" dirty="0"/>
              <a:t>;</a:t>
            </a:r>
          </a:p>
          <a:p>
            <a:r>
              <a:rPr lang="en-GB" dirty="0"/>
              <a:t>In such cases, Tabular Editor’s BPA provides a way where a BPA rule can specify the C# statement required to fix the issue</a:t>
            </a:r>
          </a:p>
          <a:p>
            <a:r>
              <a:rPr lang="en-GB" dirty="0"/>
              <a:t>BPA then generates the full C# script needed to fix the issue for the selected objects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842301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86A9C4-A8BE-D072-6ACF-C7C863E3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738"/>
            <a:ext cx="10798810" cy="2852737"/>
          </a:xfrm>
        </p:spPr>
        <p:txBody>
          <a:bodyPr/>
          <a:lstStyle/>
          <a:p>
            <a:r>
              <a:rPr lang="en-GB" dirty="0"/>
              <a:t>Demo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C8816E-8E68-E548-DC8C-B5FDD1B1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Best Practice Analyzer, Dynamic LINQ and </a:t>
            </a:r>
            <a:r>
              <a:rPr lang="en-GB" dirty="0" err="1"/>
              <a:t>FixExpressions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9191858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1E27A9-E723-7769-9D91-03F4B33F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6" y="457199"/>
            <a:ext cx="7389813" cy="3358055"/>
          </a:xfrm>
        </p:spPr>
        <p:txBody>
          <a:bodyPr anchor="t">
            <a:normAutofit/>
          </a:bodyPr>
          <a:lstStyle/>
          <a:p>
            <a:pPr marL="0"/>
            <a:r>
              <a:rPr lang="en-GB" sz="5400" dirty="0"/>
              <a:t>Automation with the Tabular Editor CLI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9E24B-BC64-3A74-8CB7-0B26C89B9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384" y="711199"/>
            <a:ext cx="3513776" cy="5094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7655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77D83C-5874-9B01-8BA3-61307063C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CLI?</a:t>
            </a:r>
            <a:endParaRPr lang="en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C4C8CA-C87B-57B1-29B1-A9E33D38A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274469"/>
          </a:xfrm>
        </p:spPr>
        <p:txBody>
          <a:bodyPr>
            <a:normAutofit/>
          </a:bodyPr>
          <a:lstStyle/>
          <a:p>
            <a:r>
              <a:rPr lang="en-GB" dirty="0"/>
              <a:t>Automate everything you can do through the TE UI</a:t>
            </a:r>
          </a:p>
          <a:p>
            <a:r>
              <a:rPr lang="en-GB" dirty="0"/>
              <a:t>Useful for automated build / deployment pipelines</a:t>
            </a:r>
          </a:p>
          <a:p>
            <a:r>
              <a:rPr lang="en-GB" dirty="0"/>
              <a:t>Execute C# scripts through CLI</a:t>
            </a:r>
          </a:p>
          <a:p>
            <a:r>
              <a:rPr lang="en-GB" dirty="0"/>
              <a:t>Run Best Practice Analyzer</a:t>
            </a:r>
          </a:p>
          <a:p>
            <a:r>
              <a:rPr lang="en-GB" dirty="0"/>
              <a:t>Load/save model metadata from/to various formats (.</a:t>
            </a:r>
            <a:r>
              <a:rPr lang="en-GB" dirty="0" err="1"/>
              <a:t>bim</a:t>
            </a:r>
            <a:r>
              <a:rPr lang="en-GB" dirty="0"/>
              <a:t>, “save-to-folder”, TMDL)</a:t>
            </a:r>
          </a:p>
          <a:p>
            <a:r>
              <a:rPr lang="en-GB" dirty="0"/>
              <a:t>Deploy semantic model metadata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07623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D37F-B5F0-2358-0F12-8CE407A49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Passing data to C# scripts in CLI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0210-229A-FFA1-8D39-30D683D3A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39638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Use environment variables to pass data to C# scripts, when executed through Tabular Editor CLI</a:t>
            </a:r>
          </a:p>
          <a:p>
            <a:r>
              <a:rPr lang="en-GB" dirty="0"/>
              <a:t>In C# script, read environment variables as:</a:t>
            </a:r>
          </a:p>
          <a:p>
            <a:pPr lvl="1"/>
            <a:r>
              <a:rPr kumimoji="0" lang="en-DK" altLang="en-DK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Environment.GetEnvironmentVariable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GB" altLang="en-DK" b="0" i="1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"&lt;variable-name</a:t>
            </a:r>
            <a:r>
              <a:rPr kumimoji="0" lang="en-DK" altLang="en-DK" b="0" i="1" u="none" strike="noStrike" cap="none" normalizeH="0" baseline="0" dirty="0">
                <a:ln>
                  <a:noFill/>
                </a:ln>
                <a:solidFill>
                  <a:srgbClr val="A52A2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DK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GB" altLang="en-DK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DK" dirty="0"/>
          </a:p>
          <a:p>
            <a:r>
              <a:rPr lang="en-GB" dirty="0"/>
              <a:t>Useful when C# script needs credentials, connection details, server names, or other pipeline-specific details</a:t>
            </a:r>
          </a:p>
          <a:p>
            <a:r>
              <a:rPr lang="en-GB" dirty="0"/>
              <a:t>Bonus: In Azure DevOps and GitHub actions, pipeline variables are already mapped to environment variables when executing Windows CLI tasks</a:t>
            </a:r>
          </a:p>
        </p:txBody>
      </p:sp>
    </p:spTree>
    <p:extLst>
      <p:ext uri="{BB962C8B-B14F-4D97-AF65-F5344CB8AC3E}">
        <p14:creationId xmlns:p14="http://schemas.microsoft.com/office/powerpoint/2010/main" val="2138115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986A9C4-A8BE-D072-6ACF-C7C863E3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738"/>
            <a:ext cx="10798810" cy="2852737"/>
          </a:xfrm>
        </p:spPr>
        <p:txBody>
          <a:bodyPr/>
          <a:lstStyle/>
          <a:p>
            <a:r>
              <a:rPr lang="en-GB" dirty="0"/>
              <a:t>Demo</a:t>
            </a:r>
            <a:endParaRPr lang="en-DK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C8816E-8E68-E548-DC8C-B5FDD1B1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Tabular Editor CLI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8923531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F0E8F0-C1B1-AA43-E0C6-E585BCD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considerations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D1CF80-B152-E27C-A325-D01461446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1253330"/>
            <a:ext cx="11488838" cy="5710523"/>
          </a:xfrm>
        </p:spPr>
        <p:txBody>
          <a:bodyPr/>
          <a:lstStyle/>
          <a:p>
            <a:r>
              <a:rPr lang="en-GB" dirty="0"/>
              <a:t>Semantic </a:t>
            </a:r>
            <a:r>
              <a:rPr lang="en-GB" dirty="0" err="1"/>
              <a:t>Modeling</a:t>
            </a:r>
            <a:r>
              <a:rPr lang="en-GB" dirty="0"/>
              <a:t> is so much more than what you see in Power BI Desktop</a:t>
            </a:r>
          </a:p>
          <a:p>
            <a:r>
              <a:rPr lang="en-GB" dirty="0"/>
              <a:t>It pays off to have a solid understanding of TOM</a:t>
            </a:r>
          </a:p>
          <a:p>
            <a:pPr lvl="1"/>
            <a:r>
              <a:rPr lang="en-GB" dirty="0"/>
              <a:t>Let’s you know what features are available in semantic models</a:t>
            </a:r>
          </a:p>
          <a:p>
            <a:pPr lvl="1"/>
            <a:r>
              <a:rPr lang="en-GB" dirty="0"/>
              <a:t>Makes it easier for you to navigate the programmatic object model</a:t>
            </a:r>
          </a:p>
          <a:p>
            <a:pPr lvl="1"/>
            <a:r>
              <a:rPr lang="en-GB" dirty="0"/>
              <a:t>Ultimately lets you write your own productivity-enhancing scripts</a:t>
            </a:r>
          </a:p>
          <a:p>
            <a:r>
              <a:rPr lang="en-GB" dirty="0"/>
              <a:t>Rome wasn’t built in a day</a:t>
            </a:r>
          </a:p>
          <a:p>
            <a:pPr lvl="1"/>
            <a:r>
              <a:rPr lang="en-GB" dirty="0"/>
              <a:t>There’s much to learn – we have only scratched the surface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174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FF5D-4A7F-7D65-6E9F-A939A922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66049-5CA7-AE5E-A4C1-48F2F4C36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sample material and exercises available, if you want to spend more time working on it</a:t>
            </a:r>
          </a:p>
          <a:p>
            <a:pPr lvl="1"/>
            <a:r>
              <a:rPr lang="en-GB" dirty="0">
                <a:hlinkClick r:id="rId2"/>
              </a:rPr>
              <a:t>https://github.com/otykier/training</a:t>
            </a:r>
            <a:r>
              <a:rPr lang="en-GB" dirty="0"/>
              <a:t> </a:t>
            </a:r>
          </a:p>
          <a:p>
            <a:r>
              <a:rPr lang="en-GB" dirty="0"/>
              <a:t>If you want additional inspiration for C# scripts, check out my session tomorrow at 3:15 pm</a:t>
            </a:r>
            <a:r>
              <a:rPr lang="en-US" dirty="0"/>
              <a:t>:</a:t>
            </a:r>
          </a:p>
          <a:p>
            <a:pPr lvl="1"/>
            <a:r>
              <a:rPr lang="en-GB" dirty="0"/>
              <a:t>Tabular Editor Scripting Magic</a:t>
            </a:r>
          </a:p>
        </p:txBody>
      </p:sp>
    </p:spTree>
    <p:extLst>
      <p:ext uri="{BB962C8B-B14F-4D97-AF65-F5344CB8AC3E}">
        <p14:creationId xmlns:p14="http://schemas.microsoft.com/office/powerpoint/2010/main" val="2243560418"/>
      </p:ext>
    </p:extLst>
  </p:cSld>
  <p:clrMapOvr>
    <a:masterClrMapping/>
  </p:clrMapOvr>
</p:sld>
</file>

<file path=ppt/theme/theme1.xml><?xml version="1.0" encoding="utf-8"?>
<a:theme xmlns:a="http://schemas.openxmlformats.org/drawingml/2006/main" name="DataGoblins">
  <a:themeElements>
    <a:clrScheme name="Custom 3">
      <a:dk1>
        <a:srgbClr val="3B4244"/>
      </a:dk1>
      <a:lt1>
        <a:srgbClr val="E6DFCF"/>
      </a:lt1>
      <a:dk2>
        <a:srgbClr val="ADA79B"/>
      </a:dk2>
      <a:lt2>
        <a:srgbClr val="F3F0EA"/>
      </a:lt2>
      <a:accent1>
        <a:srgbClr val="E1C774"/>
      </a:accent1>
      <a:accent2>
        <a:srgbClr val="E5A360"/>
      </a:accent2>
      <a:accent3>
        <a:srgbClr val="78A0B7"/>
      </a:accent3>
      <a:accent4>
        <a:srgbClr val="B5A9CA"/>
      </a:accent4>
      <a:accent5>
        <a:srgbClr val="67A28D"/>
      </a:accent5>
      <a:accent6>
        <a:srgbClr val="C56161"/>
      </a:accent6>
      <a:hlink>
        <a:srgbClr val="78A0B7"/>
      </a:hlink>
      <a:folHlink>
        <a:srgbClr val="B5A9C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taGoblins" id="{0E1C9567-AF79-43EA-ABDD-7F3AB961CFBE}" vid="{507E3DA9-E676-4836-833A-07D141A1D3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a6ffbd-ae26-4ddd-9d79-068e6a9ccca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526652977D0C4380958E54BA2CC1B2" ma:contentTypeVersion="15" ma:contentTypeDescription="Create a new document." ma:contentTypeScope="" ma:versionID="5fb245a1f7641cb89cd898670d436907">
  <xsd:schema xmlns:xsd="http://www.w3.org/2001/XMLSchema" xmlns:xs="http://www.w3.org/2001/XMLSchema" xmlns:p="http://schemas.microsoft.com/office/2006/metadata/properties" xmlns:ns3="c8a6ffbd-ae26-4ddd-9d79-068e6a9ccca2" xmlns:ns4="895f1b88-df07-484e-9f25-e3d6a6dd9847" targetNamespace="http://schemas.microsoft.com/office/2006/metadata/properties" ma:root="true" ma:fieldsID="985d17be58259c51403b6e07627a6b64" ns3:_="" ns4:_="">
    <xsd:import namespace="c8a6ffbd-ae26-4ddd-9d79-068e6a9ccca2"/>
    <xsd:import namespace="895f1b88-df07-484e-9f25-e3d6a6dd98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a6ffbd-ae26-4ddd-9d79-068e6a9cc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5f1b88-df07-484e-9f25-e3d6a6dd984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E335E7-479C-4A8F-A0E5-52D84B59E22E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895f1b88-df07-484e-9f25-e3d6a6dd9847"/>
    <ds:schemaRef ds:uri="http://schemas.microsoft.com/office/2006/metadata/properties"/>
    <ds:schemaRef ds:uri="http://schemas.openxmlformats.org/package/2006/metadata/core-properties"/>
    <ds:schemaRef ds:uri="c8a6ffbd-ae26-4ddd-9d79-068e6a9ccca2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823EBC8-6652-4003-8126-8A3795128571}">
  <ds:schemaRefs>
    <ds:schemaRef ds:uri="895f1b88-df07-484e-9f25-e3d6a6dd9847"/>
    <ds:schemaRef ds:uri="c8a6ffbd-ae26-4ddd-9d79-068e6a9ccc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BC5D2C-AF41-46C6-8461-76C95E9870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8575</Words>
  <Application>Microsoft Office PowerPoint</Application>
  <PresentationFormat>Widescreen</PresentationFormat>
  <Paragraphs>984</Paragraphs>
  <Slides>98</Slides>
  <Notes>56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9" baseType="lpstr">
      <vt:lpstr>Arial</vt:lpstr>
      <vt:lpstr>Calibri</vt:lpstr>
      <vt:lpstr>Consolas</vt:lpstr>
      <vt:lpstr>Courier New</vt:lpstr>
      <vt:lpstr>Open Sans</vt:lpstr>
      <vt:lpstr>Roboto Condensed</vt:lpstr>
      <vt:lpstr>Roboto Condensed Light</vt:lpstr>
      <vt:lpstr>Ubuntu</vt:lpstr>
      <vt:lpstr>Wingdings</vt:lpstr>
      <vt:lpstr>Work Sans</vt:lpstr>
      <vt:lpstr>DataGoblins</vt:lpstr>
      <vt:lpstr>Advanced Semantic Model development</vt:lpstr>
      <vt:lpstr>Practical info</vt:lpstr>
      <vt:lpstr>Agenda</vt:lpstr>
      <vt:lpstr>About me</vt:lpstr>
      <vt:lpstr>Show of hands</vt:lpstr>
      <vt:lpstr>What to expect from this training</vt:lpstr>
      <vt:lpstr>Prerequisites</vt:lpstr>
      <vt:lpstr>SpaceParts SQL data source</vt:lpstr>
      <vt:lpstr>Introduction to AMO and TOM</vt:lpstr>
      <vt:lpstr>Semantic models</vt:lpstr>
      <vt:lpstr>Semantic models</vt:lpstr>
      <vt:lpstr>A brief history of time…</vt:lpstr>
      <vt:lpstr>A brief history of time…</vt:lpstr>
      <vt:lpstr>A brief history of time…</vt:lpstr>
      <vt:lpstr>A brief history of time…</vt:lpstr>
      <vt:lpstr>A brief history of time…</vt:lpstr>
      <vt:lpstr>A brief history of time…</vt:lpstr>
      <vt:lpstr>A brief history of time…</vt:lpstr>
      <vt:lpstr>A brief history of time…</vt:lpstr>
      <vt:lpstr>A brief history of time…</vt:lpstr>
      <vt:lpstr>A brief history of time…</vt:lpstr>
      <vt:lpstr>A note on Compatibility</vt:lpstr>
      <vt:lpstr>Compatibility gotchas</vt:lpstr>
      <vt:lpstr>One size never fits all…</vt:lpstr>
      <vt:lpstr>Client libraries</vt:lpstr>
      <vt:lpstr>Understanding TOM</vt:lpstr>
      <vt:lpstr>Understanding TMSL</vt:lpstr>
      <vt:lpstr>TOM vs. TMSL vs. TMDL vs. XMLA</vt:lpstr>
      <vt:lpstr>Demo</vt:lpstr>
      <vt:lpstr>But wait, there’s more…</vt:lpstr>
      <vt:lpstr>“New” kid on the block: TOMWrapper</vt:lpstr>
      <vt:lpstr>Semantic Model programmability</vt:lpstr>
      <vt:lpstr>Semantic Model programmability</vt:lpstr>
      <vt:lpstr>Summing up</vt:lpstr>
      <vt:lpstr>TOM Exploration using Tabular Editor</vt:lpstr>
      <vt:lpstr>TOM Explorer</vt:lpstr>
      <vt:lpstr>Example: Calculated Table</vt:lpstr>
      <vt:lpstr>…but in TOM, things are more complex</vt:lpstr>
      <vt:lpstr>Why simplify?</vt:lpstr>
      <vt:lpstr>Intermezzo: I bet you haven’t heard about…</vt:lpstr>
      <vt:lpstr>Demo</vt:lpstr>
      <vt:lpstr>Detail rows</vt:lpstr>
      <vt:lpstr>Variations</vt:lpstr>
      <vt:lpstr>Advanced model options</vt:lpstr>
      <vt:lpstr>C# scripting with Tabular Editor</vt:lpstr>
      <vt:lpstr>C# script introduction</vt:lpstr>
      <vt:lpstr>Why scripts?</vt:lpstr>
      <vt:lpstr>Demo</vt:lpstr>
      <vt:lpstr>Why C#?</vt:lpstr>
      <vt:lpstr>Script architecture</vt:lpstr>
      <vt:lpstr>C# crash course</vt:lpstr>
      <vt:lpstr>C# crash course</vt:lpstr>
      <vt:lpstr>C# crash course</vt:lpstr>
      <vt:lpstr>C# crash course</vt:lpstr>
      <vt:lpstr>C# crash course</vt:lpstr>
      <vt:lpstr>C# crash course</vt:lpstr>
      <vt:lpstr>C# crash course</vt:lpstr>
      <vt:lpstr>C# in Tabular Editor</vt:lpstr>
      <vt:lpstr>Differences between TE2 and TE3</vt:lpstr>
      <vt:lpstr>C# script exercises</vt:lpstr>
      <vt:lpstr>Exploring Tabular Editor’s scripting API</vt:lpstr>
      <vt:lpstr>Recap</vt:lpstr>
      <vt:lpstr>What’s “Selected”?</vt:lpstr>
      <vt:lpstr>What’s “Selected”?</vt:lpstr>
      <vt:lpstr>Pop quiz</vt:lpstr>
      <vt:lpstr>File IO and metadata roundtrip</vt:lpstr>
      <vt:lpstr>Querying Analysis Services</vt:lpstr>
      <vt:lpstr>Outputting / debugging script</vt:lpstr>
      <vt:lpstr>Outputting / debugging script</vt:lpstr>
      <vt:lpstr>Formatting DAX</vt:lpstr>
      <vt:lpstr>Prompting the user</vt:lpstr>
      <vt:lpstr>Prompting the user</vt:lpstr>
      <vt:lpstr>TOMWrapper recap</vt:lpstr>
      <vt:lpstr>TOMWrapper object hierarhcy</vt:lpstr>
      <vt:lpstr>TOMWrapper interfaces</vt:lpstr>
      <vt:lpstr>IDaxDependantObject</vt:lpstr>
      <vt:lpstr>Tokenize the DAX expression?!?</vt:lpstr>
      <vt:lpstr>Tabular Editor script API exercises</vt:lpstr>
      <vt:lpstr>TOM Exploration using other tools</vt:lpstr>
      <vt:lpstr>Other tools</vt:lpstr>
      <vt:lpstr>SSMS</vt:lpstr>
      <vt:lpstr>Notepad</vt:lpstr>
      <vt:lpstr>AMO/TOM + VS Code / Visual Studio</vt:lpstr>
      <vt:lpstr>PowerShell</vt:lpstr>
      <vt:lpstr>Fabric Notebook: Semantic Link Labs</vt:lpstr>
      <vt:lpstr>Best Practice Analyzer and custom rules</vt:lpstr>
      <vt:lpstr>Best Practice Analyzer</vt:lpstr>
      <vt:lpstr>Best Practice rule definitions</vt:lpstr>
      <vt:lpstr>LINQ and Lambdas</vt:lpstr>
      <vt:lpstr>LINQ and Lambdas</vt:lpstr>
      <vt:lpstr>Fix expressions</vt:lpstr>
      <vt:lpstr>Demo</vt:lpstr>
      <vt:lpstr>Automation with the Tabular Editor CLI</vt:lpstr>
      <vt:lpstr>Why CLI?</vt:lpstr>
      <vt:lpstr>Passing data to C# scripts in CLI</vt:lpstr>
      <vt:lpstr>Demo</vt:lpstr>
      <vt:lpstr>Additional considerations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Tabular Editor Blog Images</dc:title>
  <dc:creator>Kurt Buhler</dc:creator>
  <cp:lastModifiedBy>Daniel Otykier</cp:lastModifiedBy>
  <cp:revision>2</cp:revision>
  <dcterms:created xsi:type="dcterms:W3CDTF">2023-07-05T09:02:20Z</dcterms:created>
  <dcterms:modified xsi:type="dcterms:W3CDTF">2024-09-12T11:10:11Z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0x010100EF526652977D0C4380958E54BA2CC1B2</vt:lpwstr>
  </property>
  <property fmtid="{D5CDD505-2E9C-101B-9397-08002B2CF9AE}" pid="3" name="MediaServiceImageTags">
    <vt:lpwstr/>
  </property>
</Properties>
</file>